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4" r:id="rId2"/>
    <p:sldId id="266" r:id="rId3"/>
    <p:sldId id="256" r:id="rId4"/>
    <p:sldId id="265" r:id="rId5"/>
    <p:sldId id="263" r:id="rId6"/>
    <p:sldId id="257" r:id="rId7"/>
    <p:sldId id="258" r:id="rId8"/>
    <p:sldId id="259" r:id="rId9"/>
    <p:sldId id="260" r:id="rId10"/>
    <p:sldId id="261" r:id="rId11"/>
    <p:sldId id="262" r:id="rId12"/>
    <p:sldId id="267" r:id="rId13"/>
    <p:sldId id="268" r:id="rId14"/>
  </p:sldIdLst>
  <p:sldSz cx="9906000" cy="6858000" type="A4"/>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AD47"/>
    <a:srgbClr val="45A5ED"/>
    <a:srgbClr val="F0FAD2"/>
    <a:srgbClr val="FADEF3"/>
    <a:srgbClr val="FFCCFF"/>
    <a:srgbClr val="48BB4F"/>
    <a:srgbClr val="4DC58D"/>
    <a:srgbClr val="54CC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94" d="100"/>
          <a:sy n="94" d="100"/>
        </p:scale>
        <p:origin x="84"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oleObject" Target="file:///\\a-t\_&#20196;&#21644;&#65302;&#24180;&#24230;\1700_&#20225;&#30011;&#32207;&#21209;&#37096;\1730_&#20225;&#30011;&#25919;&#31574;&#35506;\1730_&#20225;&#30011;&#25919;&#31574;\010_&#32207;&#21512;&#35336;&#30011;\030_&#23455;&#34892;&#35336;&#30011;\00010_&#23455;&#34892;&#35336;&#30011;&#24180;&#27425;&#31574;&#23450;\02_&#20196;&#21644;&#65303;&#24180;&#24230;&#24066;&#38263;&#26041;&#37341;&#12398;&#23637;&#38283;&#12395;&#20418;&#12427;&#25919;&#31574;&#26041;&#37341;&#26360;&#31561;&#12398;&#20316;&#25104;&#12395;&#12388;&#12356;&#12390;\11_&#37325;&#28857;&#20107;&#26989;&#12398;&#12497;&#12527;&#12509;&#36039;&#26009;&#65288;&#12479;&#12454;&#12531;&#12511;&#12540;&#12486;&#12451;&#12531;&#12464;&#12289;&#32207;&#21512;&#25945;&#32946;&#20250;&#35696;&#12395;&#20351;&#29992;&#65289;\&#12464;&#12521;&#12501;&#20316;&#25104;&#29992;&#12456;&#12463;&#12475;&#1252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a:t>市債残高の推移</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clustered"/>
        <c:varyColors val="0"/>
        <c:ser>
          <c:idx val="0"/>
          <c:order val="0"/>
          <c:tx>
            <c:strRef>
              <c:f>Sheet1!$D$4</c:f>
              <c:strCache>
                <c:ptCount val="1"/>
                <c:pt idx="0">
                  <c:v>市債残高（左軸）</c:v>
                </c:pt>
              </c:strCache>
            </c:strRef>
          </c:tx>
          <c:spPr>
            <a:solidFill>
              <a:schemeClr val="accent2">
                <a:lumMod val="40000"/>
                <a:lumOff val="60000"/>
              </a:schemeClr>
            </a:solidFill>
            <a:ln>
              <a:noFill/>
            </a:ln>
            <a:effectLst/>
          </c:spPr>
          <c:invertIfNegative val="0"/>
          <c:cat>
            <c:strRef>
              <c:f>Sheet1!$C$5:$C$10</c:f>
              <c:strCache>
                <c:ptCount val="6"/>
                <c:pt idx="0">
                  <c:v>Ｒ２</c:v>
                </c:pt>
                <c:pt idx="1">
                  <c:v>Ｒ３</c:v>
                </c:pt>
                <c:pt idx="2">
                  <c:v>Ｒ４</c:v>
                </c:pt>
                <c:pt idx="3">
                  <c:v>Ｒ５</c:v>
                </c:pt>
                <c:pt idx="4">
                  <c:v>Ｒ６(見込)</c:v>
                </c:pt>
                <c:pt idx="5">
                  <c:v>Ｒ７(当初)</c:v>
                </c:pt>
              </c:strCache>
            </c:strRef>
          </c:cat>
          <c:val>
            <c:numRef>
              <c:f>Sheet1!$D$5:$D$10</c:f>
              <c:numCache>
                <c:formatCode>#,##0</c:formatCode>
                <c:ptCount val="6"/>
                <c:pt idx="0">
                  <c:v>18602019</c:v>
                </c:pt>
                <c:pt idx="1">
                  <c:v>18316041</c:v>
                </c:pt>
                <c:pt idx="2">
                  <c:v>17594829</c:v>
                </c:pt>
                <c:pt idx="3">
                  <c:v>16879369</c:v>
                </c:pt>
                <c:pt idx="4">
                  <c:v>16624960</c:v>
                </c:pt>
                <c:pt idx="5">
                  <c:v>15695489</c:v>
                </c:pt>
              </c:numCache>
            </c:numRef>
          </c:val>
          <c:extLst>
            <c:ext xmlns:c16="http://schemas.microsoft.com/office/drawing/2014/chart" uri="{C3380CC4-5D6E-409C-BE32-E72D297353CC}">
              <c16:uniqueId val="{00000000-B27F-40AE-B998-833AB8685499}"/>
            </c:ext>
          </c:extLst>
        </c:ser>
        <c:dLbls>
          <c:showLegendKey val="0"/>
          <c:showVal val="0"/>
          <c:showCatName val="0"/>
          <c:showSerName val="0"/>
          <c:showPercent val="0"/>
          <c:showBubbleSize val="0"/>
        </c:dLbls>
        <c:gapWidth val="95"/>
        <c:overlap val="15"/>
        <c:axId val="1030688559"/>
        <c:axId val="1030687119"/>
      </c:barChart>
      <c:lineChart>
        <c:grouping val="standard"/>
        <c:varyColors val="0"/>
        <c:ser>
          <c:idx val="1"/>
          <c:order val="1"/>
          <c:tx>
            <c:strRef>
              <c:f>Sheet1!$E$4</c:f>
              <c:strCache>
                <c:ptCount val="1"/>
                <c:pt idx="0">
                  <c:v>市民一人当たり市債残高（右軸）</c:v>
                </c:pt>
              </c:strCache>
            </c:strRef>
          </c:tx>
          <c:spPr>
            <a:ln w="50800" cap="rnd">
              <a:solidFill>
                <a:schemeClr val="tx2">
                  <a:lumMod val="50000"/>
                  <a:lumOff val="50000"/>
                </a:schemeClr>
              </a:solidFill>
              <a:round/>
            </a:ln>
            <a:effectLst/>
          </c:spPr>
          <c:marker>
            <c:symbol val="diamond"/>
            <c:size val="7"/>
            <c:spPr>
              <a:solidFill>
                <a:schemeClr val="accent1">
                  <a:lumMod val="75000"/>
                </a:schemeClr>
              </a:solidFill>
              <a:ln w="9525">
                <a:noFill/>
              </a:ln>
              <a:effectLst/>
            </c:spPr>
          </c:marker>
          <c:cat>
            <c:strRef>
              <c:f>Sheet1!$C$5:$C$10</c:f>
              <c:strCache>
                <c:ptCount val="6"/>
                <c:pt idx="0">
                  <c:v>Ｒ２</c:v>
                </c:pt>
                <c:pt idx="1">
                  <c:v>Ｒ３</c:v>
                </c:pt>
                <c:pt idx="2">
                  <c:v>Ｒ４</c:v>
                </c:pt>
                <c:pt idx="3">
                  <c:v>Ｒ５</c:v>
                </c:pt>
                <c:pt idx="4">
                  <c:v>Ｒ６(見込)</c:v>
                </c:pt>
                <c:pt idx="5">
                  <c:v>Ｒ７(当初)</c:v>
                </c:pt>
              </c:strCache>
            </c:strRef>
          </c:cat>
          <c:val>
            <c:numRef>
              <c:f>Sheet1!$E$5:$E$10</c:f>
              <c:numCache>
                <c:formatCode>General</c:formatCode>
                <c:ptCount val="6"/>
                <c:pt idx="0">
                  <c:v>335</c:v>
                </c:pt>
                <c:pt idx="1">
                  <c:v>330</c:v>
                </c:pt>
                <c:pt idx="2">
                  <c:v>320</c:v>
                </c:pt>
                <c:pt idx="3">
                  <c:v>305</c:v>
                </c:pt>
                <c:pt idx="4">
                  <c:v>304</c:v>
                </c:pt>
                <c:pt idx="5">
                  <c:v>288</c:v>
                </c:pt>
              </c:numCache>
            </c:numRef>
          </c:val>
          <c:smooth val="0"/>
          <c:extLst>
            <c:ext xmlns:c16="http://schemas.microsoft.com/office/drawing/2014/chart" uri="{C3380CC4-5D6E-409C-BE32-E72D297353CC}">
              <c16:uniqueId val="{00000001-B27F-40AE-B998-833AB8685499}"/>
            </c:ext>
          </c:extLst>
        </c:ser>
        <c:dLbls>
          <c:showLegendKey val="0"/>
          <c:showVal val="0"/>
          <c:showCatName val="0"/>
          <c:showSerName val="0"/>
          <c:showPercent val="0"/>
          <c:showBubbleSize val="0"/>
        </c:dLbls>
        <c:marker val="1"/>
        <c:smooth val="0"/>
        <c:axId val="1038360863"/>
        <c:axId val="1038359903"/>
      </c:lineChart>
      <c:catAx>
        <c:axId val="10306885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030687119"/>
        <c:crosses val="autoZero"/>
        <c:auto val="1"/>
        <c:lblAlgn val="ctr"/>
        <c:lblOffset val="100"/>
        <c:noMultiLvlLbl val="0"/>
      </c:catAx>
      <c:valAx>
        <c:axId val="1030687119"/>
        <c:scaling>
          <c:orientation val="minMax"/>
          <c:max val="20000000"/>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030688559"/>
        <c:crosses val="autoZero"/>
        <c:crossBetween val="between"/>
      </c:valAx>
      <c:valAx>
        <c:axId val="1038359903"/>
        <c:scaling>
          <c:orientation val="minMax"/>
          <c:max val="500"/>
          <c:min val="0"/>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038360863"/>
        <c:crosses val="max"/>
        <c:crossBetween val="between"/>
      </c:valAx>
      <c:catAx>
        <c:axId val="1038360863"/>
        <c:scaling>
          <c:orientation val="minMax"/>
        </c:scaling>
        <c:delete val="1"/>
        <c:axPos val="b"/>
        <c:numFmt formatCode="General" sourceLinked="1"/>
        <c:majorTickMark val="out"/>
        <c:minorTickMark val="none"/>
        <c:tickLblPos val="nextTo"/>
        <c:crossAx val="1038359903"/>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12700" cap="flat" cmpd="sng" algn="ctr">
      <a:solidFill>
        <a:schemeClr val="tx1"/>
      </a:solidFill>
      <a:round/>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303423293296064E-2"/>
          <c:y val="4.5592705167173252E-2"/>
          <c:w val="0.89987026419373439"/>
          <c:h val="0.74466840581097582"/>
        </c:manualLayout>
      </c:layout>
      <c:barChart>
        <c:barDir val="col"/>
        <c:grouping val="stacked"/>
        <c:varyColors val="0"/>
        <c:ser>
          <c:idx val="0"/>
          <c:order val="0"/>
          <c:tx>
            <c:strRef>
              <c:f>決算!$B$16</c:f>
              <c:strCache>
                <c:ptCount val="1"/>
                <c:pt idx="0">
                  <c:v>人件費</c:v>
                </c:pt>
              </c:strCache>
            </c:strRef>
          </c:tx>
          <c:spPr>
            <a:solidFill>
              <a:schemeClr val="accent1"/>
            </a:solidFill>
            <a:ln>
              <a:noFill/>
            </a:ln>
            <a:effectLst/>
          </c:spPr>
          <c:invertIfNegative val="0"/>
          <c:cat>
            <c:strRef>
              <c:f>決算!$C$15:$K$15</c:f>
              <c:strCache>
                <c:ptCount val="9"/>
                <c:pt idx="0">
                  <c:v>Ｈ28</c:v>
                </c:pt>
                <c:pt idx="1">
                  <c:v>Ｈ29</c:v>
                </c:pt>
                <c:pt idx="2">
                  <c:v>Ｈ30</c:v>
                </c:pt>
                <c:pt idx="3">
                  <c:v>R1</c:v>
                </c:pt>
                <c:pt idx="4">
                  <c:v>R2</c:v>
                </c:pt>
                <c:pt idx="5">
                  <c:v>R3</c:v>
                </c:pt>
                <c:pt idx="6">
                  <c:v>R4</c:v>
                </c:pt>
                <c:pt idx="7">
                  <c:v>R5</c:v>
                </c:pt>
                <c:pt idx="8">
                  <c:v>R6</c:v>
                </c:pt>
              </c:strCache>
              <c:extLst/>
            </c:strRef>
          </c:cat>
          <c:val>
            <c:numRef>
              <c:f>決算!$C$16:$K$16</c:f>
              <c:numCache>
                <c:formatCode>#,##0_);[Red]\(#,##0\)</c:formatCode>
                <c:ptCount val="9"/>
                <c:pt idx="0">
                  <c:v>403</c:v>
                </c:pt>
                <c:pt idx="1">
                  <c:v>388</c:v>
                </c:pt>
                <c:pt idx="2">
                  <c:v>403</c:v>
                </c:pt>
                <c:pt idx="3">
                  <c:v>443</c:v>
                </c:pt>
                <c:pt idx="4">
                  <c:v>472</c:v>
                </c:pt>
                <c:pt idx="5">
                  <c:v>497</c:v>
                </c:pt>
                <c:pt idx="6">
                  <c:v>512</c:v>
                </c:pt>
                <c:pt idx="7">
                  <c:v>497</c:v>
                </c:pt>
                <c:pt idx="8">
                  <c:v>555</c:v>
                </c:pt>
              </c:numCache>
              <c:extLst/>
            </c:numRef>
          </c:val>
          <c:extLst>
            <c:ext xmlns:c16="http://schemas.microsoft.com/office/drawing/2014/chart" uri="{C3380CC4-5D6E-409C-BE32-E72D297353CC}">
              <c16:uniqueId val="{00000000-FFBA-43C0-8299-1739DA51F2CE}"/>
            </c:ext>
          </c:extLst>
        </c:ser>
        <c:ser>
          <c:idx val="1"/>
          <c:order val="1"/>
          <c:tx>
            <c:strRef>
              <c:f>決算!$B$17</c:f>
              <c:strCache>
                <c:ptCount val="1"/>
                <c:pt idx="0">
                  <c:v>物件費</c:v>
                </c:pt>
              </c:strCache>
            </c:strRef>
          </c:tx>
          <c:spPr>
            <a:solidFill>
              <a:schemeClr val="accent2"/>
            </a:solidFill>
            <a:ln>
              <a:noFill/>
            </a:ln>
            <a:effectLst/>
          </c:spPr>
          <c:invertIfNegative val="0"/>
          <c:cat>
            <c:strRef>
              <c:f>決算!$C$15:$K$15</c:f>
              <c:strCache>
                <c:ptCount val="9"/>
                <c:pt idx="0">
                  <c:v>Ｈ28</c:v>
                </c:pt>
                <c:pt idx="1">
                  <c:v>Ｈ29</c:v>
                </c:pt>
                <c:pt idx="2">
                  <c:v>Ｈ30</c:v>
                </c:pt>
                <c:pt idx="3">
                  <c:v>R1</c:v>
                </c:pt>
                <c:pt idx="4">
                  <c:v>R2</c:v>
                </c:pt>
                <c:pt idx="5">
                  <c:v>R3</c:v>
                </c:pt>
                <c:pt idx="6">
                  <c:v>R4</c:v>
                </c:pt>
                <c:pt idx="7">
                  <c:v>R5</c:v>
                </c:pt>
                <c:pt idx="8">
                  <c:v>R6</c:v>
                </c:pt>
              </c:strCache>
              <c:extLst/>
            </c:strRef>
          </c:cat>
          <c:val>
            <c:numRef>
              <c:f>決算!$C$17:$K$17</c:f>
              <c:numCache>
                <c:formatCode>#,##0_);[Red]\(#,##0\)</c:formatCode>
                <c:ptCount val="9"/>
                <c:pt idx="0">
                  <c:v>727</c:v>
                </c:pt>
                <c:pt idx="1">
                  <c:v>693</c:v>
                </c:pt>
                <c:pt idx="2">
                  <c:v>764</c:v>
                </c:pt>
                <c:pt idx="3">
                  <c:v>727</c:v>
                </c:pt>
                <c:pt idx="4">
                  <c:v>1099</c:v>
                </c:pt>
                <c:pt idx="5">
                  <c:v>898</c:v>
                </c:pt>
                <c:pt idx="6">
                  <c:v>780</c:v>
                </c:pt>
                <c:pt idx="7">
                  <c:v>898</c:v>
                </c:pt>
                <c:pt idx="8">
                  <c:v>952</c:v>
                </c:pt>
              </c:numCache>
              <c:extLst/>
            </c:numRef>
          </c:val>
          <c:extLst>
            <c:ext xmlns:c16="http://schemas.microsoft.com/office/drawing/2014/chart" uri="{C3380CC4-5D6E-409C-BE32-E72D297353CC}">
              <c16:uniqueId val="{00000001-FFBA-43C0-8299-1739DA51F2CE}"/>
            </c:ext>
          </c:extLst>
        </c:ser>
        <c:ser>
          <c:idx val="2"/>
          <c:order val="2"/>
          <c:tx>
            <c:strRef>
              <c:f>決算!$B$18</c:f>
              <c:strCache>
                <c:ptCount val="1"/>
                <c:pt idx="0">
                  <c:v>維持補修費</c:v>
                </c:pt>
              </c:strCache>
            </c:strRef>
          </c:tx>
          <c:spPr>
            <a:solidFill>
              <a:schemeClr val="accent3"/>
            </a:solidFill>
            <a:ln>
              <a:noFill/>
            </a:ln>
            <a:effectLst/>
          </c:spPr>
          <c:invertIfNegative val="0"/>
          <c:cat>
            <c:strRef>
              <c:f>決算!$C$15:$K$15</c:f>
              <c:strCache>
                <c:ptCount val="9"/>
                <c:pt idx="0">
                  <c:v>Ｈ28</c:v>
                </c:pt>
                <c:pt idx="1">
                  <c:v>Ｈ29</c:v>
                </c:pt>
                <c:pt idx="2">
                  <c:v>Ｈ30</c:v>
                </c:pt>
                <c:pt idx="3">
                  <c:v>R1</c:v>
                </c:pt>
                <c:pt idx="4">
                  <c:v>R2</c:v>
                </c:pt>
                <c:pt idx="5">
                  <c:v>R3</c:v>
                </c:pt>
                <c:pt idx="6">
                  <c:v>R4</c:v>
                </c:pt>
                <c:pt idx="7">
                  <c:v>R5</c:v>
                </c:pt>
                <c:pt idx="8">
                  <c:v>R6</c:v>
                </c:pt>
              </c:strCache>
              <c:extLst/>
            </c:strRef>
          </c:cat>
          <c:val>
            <c:numRef>
              <c:f>決算!$C$18:$K$18</c:f>
              <c:numCache>
                <c:formatCode>#,##0_);[Red]\(#,##0\)</c:formatCode>
                <c:ptCount val="9"/>
                <c:pt idx="0">
                  <c:v>14</c:v>
                </c:pt>
                <c:pt idx="1">
                  <c:v>11</c:v>
                </c:pt>
                <c:pt idx="2">
                  <c:v>15</c:v>
                </c:pt>
                <c:pt idx="3">
                  <c:v>17</c:v>
                </c:pt>
                <c:pt idx="4">
                  <c:v>28</c:v>
                </c:pt>
                <c:pt idx="5">
                  <c:v>37</c:v>
                </c:pt>
                <c:pt idx="6">
                  <c:v>33</c:v>
                </c:pt>
                <c:pt idx="7">
                  <c:v>37</c:v>
                </c:pt>
                <c:pt idx="8">
                  <c:v>95</c:v>
                </c:pt>
              </c:numCache>
              <c:extLst/>
            </c:numRef>
          </c:val>
          <c:extLst>
            <c:ext xmlns:c16="http://schemas.microsoft.com/office/drawing/2014/chart" uri="{C3380CC4-5D6E-409C-BE32-E72D297353CC}">
              <c16:uniqueId val="{00000002-FFBA-43C0-8299-1739DA51F2CE}"/>
            </c:ext>
          </c:extLst>
        </c:ser>
        <c:ser>
          <c:idx val="3"/>
          <c:order val="3"/>
          <c:tx>
            <c:strRef>
              <c:f>決算!$B$19</c:f>
              <c:strCache>
                <c:ptCount val="1"/>
                <c:pt idx="0">
                  <c:v>扶助費</c:v>
                </c:pt>
              </c:strCache>
            </c:strRef>
          </c:tx>
          <c:spPr>
            <a:solidFill>
              <a:schemeClr val="accent4"/>
            </a:solidFill>
            <a:ln>
              <a:noFill/>
            </a:ln>
            <a:effectLst/>
          </c:spPr>
          <c:invertIfNegative val="0"/>
          <c:cat>
            <c:strRef>
              <c:f>決算!$C$15:$K$15</c:f>
              <c:strCache>
                <c:ptCount val="9"/>
                <c:pt idx="0">
                  <c:v>Ｈ28</c:v>
                </c:pt>
                <c:pt idx="1">
                  <c:v>Ｈ29</c:v>
                </c:pt>
                <c:pt idx="2">
                  <c:v>Ｈ30</c:v>
                </c:pt>
                <c:pt idx="3">
                  <c:v>R1</c:v>
                </c:pt>
                <c:pt idx="4">
                  <c:v>R2</c:v>
                </c:pt>
                <c:pt idx="5">
                  <c:v>R3</c:v>
                </c:pt>
                <c:pt idx="6">
                  <c:v>R4</c:v>
                </c:pt>
                <c:pt idx="7">
                  <c:v>R5</c:v>
                </c:pt>
                <c:pt idx="8">
                  <c:v>R6</c:v>
                </c:pt>
              </c:strCache>
              <c:extLst/>
            </c:strRef>
          </c:cat>
          <c:val>
            <c:numRef>
              <c:f>決算!$C$19:$K$19</c:f>
              <c:numCache>
                <c:formatCode>#,##0_);[Red]\(#,##0\)</c:formatCode>
                <c:ptCount val="9"/>
                <c:pt idx="0">
                  <c:v>133</c:v>
                </c:pt>
                <c:pt idx="1">
                  <c:v>132</c:v>
                </c:pt>
                <c:pt idx="2">
                  <c:v>134</c:v>
                </c:pt>
                <c:pt idx="3">
                  <c:v>104</c:v>
                </c:pt>
                <c:pt idx="4">
                  <c:v>81</c:v>
                </c:pt>
                <c:pt idx="5">
                  <c:v>90</c:v>
                </c:pt>
                <c:pt idx="6">
                  <c:v>88</c:v>
                </c:pt>
                <c:pt idx="7">
                  <c:v>90</c:v>
                </c:pt>
                <c:pt idx="8">
                  <c:v>99</c:v>
                </c:pt>
              </c:numCache>
              <c:extLst/>
            </c:numRef>
          </c:val>
          <c:extLst>
            <c:ext xmlns:c16="http://schemas.microsoft.com/office/drawing/2014/chart" uri="{C3380CC4-5D6E-409C-BE32-E72D297353CC}">
              <c16:uniqueId val="{00000003-FFBA-43C0-8299-1739DA51F2CE}"/>
            </c:ext>
          </c:extLst>
        </c:ser>
        <c:ser>
          <c:idx val="4"/>
          <c:order val="4"/>
          <c:tx>
            <c:strRef>
              <c:f>決算!$B$20</c:f>
              <c:strCache>
                <c:ptCount val="1"/>
                <c:pt idx="0">
                  <c:v>補助費等</c:v>
                </c:pt>
              </c:strCache>
            </c:strRef>
          </c:tx>
          <c:spPr>
            <a:solidFill>
              <a:schemeClr val="accent5"/>
            </a:solidFill>
            <a:ln>
              <a:noFill/>
            </a:ln>
            <a:effectLst/>
          </c:spPr>
          <c:invertIfNegative val="0"/>
          <c:cat>
            <c:strRef>
              <c:f>決算!$C$15:$K$15</c:f>
              <c:strCache>
                <c:ptCount val="9"/>
                <c:pt idx="0">
                  <c:v>Ｈ28</c:v>
                </c:pt>
                <c:pt idx="1">
                  <c:v>Ｈ29</c:v>
                </c:pt>
                <c:pt idx="2">
                  <c:v>Ｈ30</c:v>
                </c:pt>
                <c:pt idx="3">
                  <c:v>R1</c:v>
                </c:pt>
                <c:pt idx="4">
                  <c:v>R2</c:v>
                </c:pt>
                <c:pt idx="5">
                  <c:v>R3</c:v>
                </c:pt>
                <c:pt idx="6">
                  <c:v>R4</c:v>
                </c:pt>
                <c:pt idx="7">
                  <c:v>R5</c:v>
                </c:pt>
                <c:pt idx="8">
                  <c:v>R6</c:v>
                </c:pt>
              </c:strCache>
              <c:extLst/>
            </c:strRef>
          </c:cat>
          <c:val>
            <c:numRef>
              <c:f>決算!$C$20:$K$20</c:f>
              <c:numCache>
                <c:formatCode>#,##0_);[Red]\(#,##0\)</c:formatCode>
                <c:ptCount val="9"/>
                <c:pt idx="0">
                  <c:v>100</c:v>
                </c:pt>
                <c:pt idx="1">
                  <c:v>67</c:v>
                </c:pt>
                <c:pt idx="2">
                  <c:v>68</c:v>
                </c:pt>
                <c:pt idx="3">
                  <c:v>109</c:v>
                </c:pt>
                <c:pt idx="4">
                  <c:v>113</c:v>
                </c:pt>
                <c:pt idx="5">
                  <c:v>107</c:v>
                </c:pt>
                <c:pt idx="6">
                  <c:v>76</c:v>
                </c:pt>
                <c:pt idx="7">
                  <c:v>78</c:v>
                </c:pt>
                <c:pt idx="8">
                  <c:v>80</c:v>
                </c:pt>
              </c:numCache>
              <c:extLst/>
            </c:numRef>
          </c:val>
          <c:extLst>
            <c:ext xmlns:c16="http://schemas.microsoft.com/office/drawing/2014/chart" uri="{C3380CC4-5D6E-409C-BE32-E72D297353CC}">
              <c16:uniqueId val="{00000004-FFBA-43C0-8299-1739DA51F2CE}"/>
            </c:ext>
          </c:extLst>
        </c:ser>
        <c:ser>
          <c:idx val="5"/>
          <c:order val="5"/>
          <c:tx>
            <c:strRef>
              <c:f>決算!$B$21</c:f>
              <c:strCache>
                <c:ptCount val="1"/>
                <c:pt idx="0">
                  <c:v>普通建設事業費</c:v>
                </c:pt>
              </c:strCache>
            </c:strRef>
          </c:tx>
          <c:spPr>
            <a:solidFill>
              <a:schemeClr val="accent6"/>
            </a:solidFill>
            <a:ln>
              <a:noFill/>
            </a:ln>
            <a:effectLst/>
          </c:spPr>
          <c:invertIfNegative val="0"/>
          <c:cat>
            <c:strRef>
              <c:f>決算!$C$15:$K$15</c:f>
              <c:strCache>
                <c:ptCount val="9"/>
                <c:pt idx="0">
                  <c:v>Ｈ28</c:v>
                </c:pt>
                <c:pt idx="1">
                  <c:v>Ｈ29</c:v>
                </c:pt>
                <c:pt idx="2">
                  <c:v>Ｈ30</c:v>
                </c:pt>
                <c:pt idx="3">
                  <c:v>R1</c:v>
                </c:pt>
                <c:pt idx="4">
                  <c:v>R2</c:v>
                </c:pt>
                <c:pt idx="5">
                  <c:v>R3</c:v>
                </c:pt>
                <c:pt idx="6">
                  <c:v>R4</c:v>
                </c:pt>
                <c:pt idx="7">
                  <c:v>R5</c:v>
                </c:pt>
                <c:pt idx="8">
                  <c:v>R6</c:v>
                </c:pt>
              </c:strCache>
              <c:extLst/>
            </c:strRef>
          </c:cat>
          <c:val>
            <c:numRef>
              <c:f>決算!$C$21:$K$21</c:f>
              <c:numCache>
                <c:formatCode>#,##0_);[Red]\(#,##0\)</c:formatCode>
                <c:ptCount val="9"/>
                <c:pt idx="0">
                  <c:v>123</c:v>
                </c:pt>
                <c:pt idx="1">
                  <c:v>545</c:v>
                </c:pt>
                <c:pt idx="2">
                  <c:v>2427</c:v>
                </c:pt>
                <c:pt idx="3">
                  <c:v>783</c:v>
                </c:pt>
                <c:pt idx="4">
                  <c:v>428</c:v>
                </c:pt>
                <c:pt idx="5">
                  <c:v>471</c:v>
                </c:pt>
                <c:pt idx="6">
                  <c:v>143</c:v>
                </c:pt>
                <c:pt idx="7">
                  <c:v>209</c:v>
                </c:pt>
                <c:pt idx="8">
                  <c:v>653</c:v>
                </c:pt>
              </c:numCache>
              <c:extLst/>
            </c:numRef>
          </c:val>
          <c:extLst>
            <c:ext xmlns:c16="http://schemas.microsoft.com/office/drawing/2014/chart" uri="{C3380CC4-5D6E-409C-BE32-E72D297353CC}">
              <c16:uniqueId val="{00000005-FFBA-43C0-8299-1739DA51F2CE}"/>
            </c:ext>
          </c:extLst>
        </c:ser>
        <c:dLbls>
          <c:showLegendKey val="0"/>
          <c:showVal val="0"/>
          <c:showCatName val="0"/>
          <c:showSerName val="0"/>
          <c:showPercent val="0"/>
          <c:showBubbleSize val="0"/>
        </c:dLbls>
        <c:gapWidth val="75"/>
        <c:overlap val="100"/>
        <c:axId val="814463839"/>
        <c:axId val="814460479"/>
        <c:extLst>
          <c:ext xmlns:c15="http://schemas.microsoft.com/office/drawing/2012/chart" uri="{02D57815-91ED-43cb-92C2-25804820EDAC}">
            <c15:filteredBarSeries>
              <c15:ser>
                <c:idx val="7"/>
                <c:order val="6"/>
                <c:tx>
                  <c:strRef>
                    <c:extLst>
                      <c:ext uri="{02D57815-91ED-43cb-92C2-25804820EDAC}">
                        <c15:formulaRef>
                          <c15:sqref>決算!$B$22</c15:sqref>
                        </c15:formulaRef>
                      </c:ext>
                    </c:extLst>
                    <c:strCache>
                      <c:ptCount val="1"/>
                      <c:pt idx="0">
                        <c:v>総計</c:v>
                      </c:pt>
                    </c:strCache>
                  </c:strRef>
                </c:tx>
                <c:spPr>
                  <a:solidFill>
                    <a:schemeClr val="accent2">
                      <a:lumMod val="60000"/>
                    </a:schemeClr>
                  </a:solidFill>
                  <a:ln>
                    <a:noFill/>
                  </a:ln>
                  <a:effectLst/>
                </c:spPr>
                <c:invertIfNegative val="0"/>
                <c:cat>
                  <c:strRef>
                    <c:extLst>
                      <c:ext uri="{02D57815-91ED-43cb-92C2-25804820EDAC}">
                        <c15:formulaRef>
                          <c15:sqref>決算!$C$15:$K$15</c15:sqref>
                        </c15:formulaRef>
                      </c:ext>
                    </c:extLst>
                    <c:strCache>
                      <c:ptCount val="9"/>
                      <c:pt idx="0">
                        <c:v>Ｈ28</c:v>
                      </c:pt>
                      <c:pt idx="1">
                        <c:v>Ｈ29</c:v>
                      </c:pt>
                      <c:pt idx="2">
                        <c:v>Ｈ30</c:v>
                      </c:pt>
                      <c:pt idx="3">
                        <c:v>R1</c:v>
                      </c:pt>
                      <c:pt idx="4">
                        <c:v>R2</c:v>
                      </c:pt>
                      <c:pt idx="5">
                        <c:v>R3</c:v>
                      </c:pt>
                      <c:pt idx="6">
                        <c:v>R4</c:v>
                      </c:pt>
                      <c:pt idx="7">
                        <c:v>R5</c:v>
                      </c:pt>
                      <c:pt idx="8">
                        <c:v>R6</c:v>
                      </c:pt>
                    </c:strCache>
                  </c:strRef>
                </c:cat>
                <c:val>
                  <c:numRef>
                    <c:extLst>
                      <c:ext uri="{02D57815-91ED-43cb-92C2-25804820EDAC}">
                        <c15:formulaRef>
                          <c15:sqref>決算!$C$22:$K$22</c15:sqref>
                        </c15:formulaRef>
                      </c:ext>
                    </c:extLst>
                    <c:numCache>
                      <c:formatCode>#,##0_);[Red]\(#,##0\)</c:formatCode>
                      <c:ptCount val="9"/>
                      <c:pt idx="0">
                        <c:v>1500</c:v>
                      </c:pt>
                      <c:pt idx="1">
                        <c:v>1837</c:v>
                      </c:pt>
                      <c:pt idx="2">
                        <c:v>3810</c:v>
                      </c:pt>
                      <c:pt idx="3">
                        <c:v>2183</c:v>
                      </c:pt>
                      <c:pt idx="4">
                        <c:v>2220</c:v>
                      </c:pt>
                      <c:pt idx="5">
                        <c:v>1919</c:v>
                      </c:pt>
                      <c:pt idx="6">
                        <c:v>1632</c:v>
                      </c:pt>
                      <c:pt idx="7">
                        <c:v>1809</c:v>
                      </c:pt>
                      <c:pt idx="8">
                        <c:v>2433</c:v>
                      </c:pt>
                    </c:numCache>
                  </c:numRef>
                </c:val>
                <c:extLst>
                  <c:ext xmlns:c16="http://schemas.microsoft.com/office/drawing/2014/chart" uri="{C3380CC4-5D6E-409C-BE32-E72D297353CC}">
                    <c16:uniqueId val="{00000006-FFBA-43C0-8299-1739DA51F2CE}"/>
                  </c:ext>
                </c:extLst>
              </c15:ser>
            </c15:filteredBarSeries>
            <c15:filteredBarSeries>
              <c15:ser>
                <c:idx val="8"/>
                <c:order val="7"/>
                <c:tx>
                  <c:strRef>
                    <c:extLst xmlns:c15="http://schemas.microsoft.com/office/drawing/2012/chart">
                      <c:ext xmlns:c15="http://schemas.microsoft.com/office/drawing/2012/chart" uri="{02D57815-91ED-43cb-92C2-25804820EDAC}">
                        <c15:formulaRef>
                          <c15:sqref>決算!$B$23</c15:sqref>
                        </c15:formulaRef>
                      </c:ext>
                    </c:extLst>
                    <c:strCache>
                      <c:ptCount val="1"/>
                    </c:strCache>
                  </c:strRef>
                </c:tx>
                <c:spPr>
                  <a:solidFill>
                    <a:schemeClr val="accent3">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決算!$C$15:$K$15</c15:sqref>
                        </c15:formulaRef>
                      </c:ext>
                    </c:extLst>
                    <c:strCache>
                      <c:ptCount val="9"/>
                      <c:pt idx="0">
                        <c:v>Ｈ28</c:v>
                      </c:pt>
                      <c:pt idx="1">
                        <c:v>Ｈ29</c:v>
                      </c:pt>
                      <c:pt idx="2">
                        <c:v>Ｈ30</c:v>
                      </c:pt>
                      <c:pt idx="3">
                        <c:v>R1</c:v>
                      </c:pt>
                      <c:pt idx="4">
                        <c:v>R2</c:v>
                      </c:pt>
                      <c:pt idx="5">
                        <c:v>R3</c:v>
                      </c:pt>
                      <c:pt idx="6">
                        <c:v>R4</c:v>
                      </c:pt>
                      <c:pt idx="7">
                        <c:v>R5</c:v>
                      </c:pt>
                      <c:pt idx="8">
                        <c:v>R6</c:v>
                      </c:pt>
                    </c:strCache>
                  </c:strRef>
                </c:cat>
                <c:val>
                  <c:numRef>
                    <c:extLst xmlns:c15="http://schemas.microsoft.com/office/drawing/2012/chart">
                      <c:ext xmlns:c15="http://schemas.microsoft.com/office/drawing/2012/chart" uri="{02D57815-91ED-43cb-92C2-25804820EDAC}">
                        <c15:formulaRef>
                          <c15:sqref>決算!$C$23:$K$23</c15:sqref>
                        </c15:formulaRef>
                      </c:ext>
                    </c:extLst>
                    <c:numCache>
                      <c:formatCode>General</c:formatCode>
                      <c:ptCount val="9"/>
                    </c:numCache>
                  </c:numRef>
                </c:val>
                <c:extLst xmlns:c15="http://schemas.microsoft.com/office/drawing/2012/chart">
                  <c:ext xmlns:c16="http://schemas.microsoft.com/office/drawing/2014/chart" uri="{C3380CC4-5D6E-409C-BE32-E72D297353CC}">
                    <c16:uniqueId val="{00000007-FFBA-43C0-8299-1739DA51F2CE}"/>
                  </c:ext>
                </c:extLst>
              </c15:ser>
            </c15:filteredBarSeries>
            <c15:filteredBarSeries>
              <c15:ser>
                <c:idx val="9"/>
                <c:order val="8"/>
                <c:tx>
                  <c:strRef>
                    <c:extLst xmlns:c15="http://schemas.microsoft.com/office/drawing/2012/chart">
                      <c:ext xmlns:c15="http://schemas.microsoft.com/office/drawing/2012/chart" uri="{02D57815-91ED-43cb-92C2-25804820EDAC}">
                        <c15:formulaRef>
                          <c15:sqref>決算!$B$24</c15:sqref>
                        </c15:formulaRef>
                      </c:ext>
                    </c:extLst>
                    <c:strCache>
                      <c:ptCount val="1"/>
                      <c:pt idx="0">
                        <c:v>一般会計</c:v>
                      </c:pt>
                    </c:strCache>
                  </c:strRef>
                </c:tx>
                <c:spPr>
                  <a:solidFill>
                    <a:schemeClr val="accent4">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決算!$C$15:$K$15</c15:sqref>
                        </c15:formulaRef>
                      </c:ext>
                    </c:extLst>
                    <c:strCache>
                      <c:ptCount val="9"/>
                      <c:pt idx="0">
                        <c:v>Ｈ28</c:v>
                      </c:pt>
                      <c:pt idx="1">
                        <c:v>Ｈ29</c:v>
                      </c:pt>
                      <c:pt idx="2">
                        <c:v>Ｈ30</c:v>
                      </c:pt>
                      <c:pt idx="3">
                        <c:v>R1</c:v>
                      </c:pt>
                      <c:pt idx="4">
                        <c:v>R2</c:v>
                      </c:pt>
                      <c:pt idx="5">
                        <c:v>R3</c:v>
                      </c:pt>
                      <c:pt idx="6">
                        <c:v>R4</c:v>
                      </c:pt>
                      <c:pt idx="7">
                        <c:v>R5</c:v>
                      </c:pt>
                      <c:pt idx="8">
                        <c:v>R6</c:v>
                      </c:pt>
                    </c:strCache>
                  </c:strRef>
                </c:cat>
                <c:val>
                  <c:numRef>
                    <c:extLst xmlns:c15="http://schemas.microsoft.com/office/drawing/2012/chart">
                      <c:ext xmlns:c15="http://schemas.microsoft.com/office/drawing/2012/chart" uri="{02D57815-91ED-43cb-92C2-25804820EDAC}">
                        <c15:formulaRef>
                          <c15:sqref>決算!$C$24:$K$24</c15:sqref>
                        </c15:formulaRef>
                      </c:ext>
                    </c:extLst>
                    <c:numCache>
                      <c:formatCode>#,##0_);[Red]\(#,##0\)</c:formatCode>
                      <c:ptCount val="9"/>
                      <c:pt idx="0">
                        <c:v>20209</c:v>
                      </c:pt>
                      <c:pt idx="1">
                        <c:v>18155</c:v>
                      </c:pt>
                      <c:pt idx="2">
                        <c:v>20324</c:v>
                      </c:pt>
                      <c:pt idx="3">
                        <c:v>19051</c:v>
                      </c:pt>
                      <c:pt idx="4">
                        <c:v>25895</c:v>
                      </c:pt>
                      <c:pt idx="5">
                        <c:v>21839</c:v>
                      </c:pt>
                      <c:pt idx="6">
                        <c:v>22169</c:v>
                      </c:pt>
                      <c:pt idx="7">
                        <c:v>21755</c:v>
                      </c:pt>
                      <c:pt idx="8">
                        <c:v>24310</c:v>
                      </c:pt>
                    </c:numCache>
                  </c:numRef>
                </c:val>
                <c:extLst xmlns:c15="http://schemas.microsoft.com/office/drawing/2012/chart">
                  <c:ext xmlns:c16="http://schemas.microsoft.com/office/drawing/2014/chart" uri="{C3380CC4-5D6E-409C-BE32-E72D297353CC}">
                    <c16:uniqueId val="{00000008-FFBA-43C0-8299-1739DA51F2CE}"/>
                  </c:ext>
                </c:extLst>
              </c15:ser>
            </c15:filteredBarSeries>
          </c:ext>
        </c:extLst>
      </c:barChart>
      <c:catAx>
        <c:axId val="8144638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814460479"/>
        <c:crosses val="autoZero"/>
        <c:auto val="1"/>
        <c:lblAlgn val="ctr"/>
        <c:lblOffset val="100"/>
        <c:noMultiLvlLbl val="0"/>
      </c:catAx>
      <c:valAx>
        <c:axId val="814460479"/>
        <c:scaling>
          <c:orientation val="minMax"/>
          <c:max val="4000"/>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81446383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548BC7-F8F3-4C3C-BE35-7A01A6F2E838}"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kumimoji="1" lang="ja-JP" altLang="en-US"/>
        </a:p>
      </dgm:t>
    </dgm:pt>
    <dgm:pt modelId="{EB5C5055-4FFA-4DA3-AEBA-5D234C6FC185}">
      <dgm:prSet phldrT="[テキスト]" custT="1"/>
      <dgm:spPr>
        <a:solidFill>
          <a:srgbClr val="45A5ED"/>
        </a:solidFill>
      </dgm:spPr>
      <dgm:t>
        <a:bodyPr/>
        <a:lstStyle/>
        <a:p>
          <a:r>
            <a:rPr kumimoji="1" lang="ja-JP" altLang="en-US" sz="2500" dirty="0"/>
            <a:t>つながる滝沢</a:t>
          </a:r>
        </a:p>
      </dgm:t>
    </dgm:pt>
    <dgm:pt modelId="{317460D6-2F96-445C-BCF8-11733F5477A7}" type="parTrans" cxnId="{2C76176D-AA66-455C-97C0-5800C1F091F4}">
      <dgm:prSet/>
      <dgm:spPr/>
      <dgm:t>
        <a:bodyPr/>
        <a:lstStyle/>
        <a:p>
          <a:endParaRPr kumimoji="1" lang="ja-JP" altLang="en-US"/>
        </a:p>
      </dgm:t>
    </dgm:pt>
    <dgm:pt modelId="{3F514B93-1D09-4420-A8E9-19C43E638926}" type="sibTrans" cxnId="{2C76176D-AA66-455C-97C0-5800C1F091F4}">
      <dgm:prSet/>
      <dgm:spPr/>
      <dgm:t>
        <a:bodyPr/>
        <a:lstStyle/>
        <a:p>
          <a:endParaRPr kumimoji="1" lang="ja-JP" altLang="en-US"/>
        </a:p>
      </dgm:t>
    </dgm:pt>
    <dgm:pt modelId="{016B867F-1A15-4F81-B4B2-549C755C5A69}">
      <dgm:prSet phldrT="[テキスト]" custT="1"/>
      <dgm:spPr>
        <a:solidFill>
          <a:srgbClr val="54CCCD"/>
        </a:solidFill>
      </dgm:spPr>
      <dgm:t>
        <a:bodyPr/>
        <a:lstStyle/>
        <a:p>
          <a:r>
            <a:rPr kumimoji="1" lang="ja-JP" altLang="en-US" sz="2500" dirty="0"/>
            <a:t>こどもまんなか滝沢</a:t>
          </a:r>
        </a:p>
      </dgm:t>
    </dgm:pt>
    <dgm:pt modelId="{368A90CA-C947-4660-92ED-1D1CA19CE822}" type="parTrans" cxnId="{08B522C5-85EB-4407-A2DA-E642D1562D5B}">
      <dgm:prSet/>
      <dgm:spPr/>
      <dgm:t>
        <a:bodyPr/>
        <a:lstStyle/>
        <a:p>
          <a:endParaRPr kumimoji="1" lang="ja-JP" altLang="en-US"/>
        </a:p>
      </dgm:t>
    </dgm:pt>
    <dgm:pt modelId="{D9D944ED-E06B-4E17-B202-26F475C0FD6D}" type="sibTrans" cxnId="{08B522C5-85EB-4407-A2DA-E642D1562D5B}">
      <dgm:prSet/>
      <dgm:spPr/>
      <dgm:t>
        <a:bodyPr/>
        <a:lstStyle/>
        <a:p>
          <a:endParaRPr kumimoji="1" lang="ja-JP" altLang="en-US"/>
        </a:p>
      </dgm:t>
    </dgm:pt>
    <dgm:pt modelId="{01FA54B0-24CD-495F-A3FE-4E84113F6778}">
      <dgm:prSet phldrT="[テキスト]" custT="1"/>
      <dgm:spPr>
        <a:solidFill>
          <a:srgbClr val="4DC58D"/>
        </a:solidFill>
      </dgm:spPr>
      <dgm:t>
        <a:bodyPr/>
        <a:lstStyle/>
        <a:p>
          <a:r>
            <a:rPr kumimoji="1" lang="ja-JP" altLang="en-US" sz="2500" dirty="0"/>
            <a:t>いきいき滝沢</a:t>
          </a:r>
        </a:p>
      </dgm:t>
    </dgm:pt>
    <dgm:pt modelId="{0F931970-09DC-40E2-ADC0-CF50F9CF2843}" type="parTrans" cxnId="{F6334B14-6E75-4C98-A784-F47444C977D3}">
      <dgm:prSet/>
      <dgm:spPr/>
      <dgm:t>
        <a:bodyPr/>
        <a:lstStyle/>
        <a:p>
          <a:endParaRPr kumimoji="1" lang="ja-JP" altLang="en-US"/>
        </a:p>
      </dgm:t>
    </dgm:pt>
    <dgm:pt modelId="{8DC88BF6-D198-4686-91C0-F5184CA597B4}" type="sibTrans" cxnId="{F6334B14-6E75-4C98-A784-F47444C977D3}">
      <dgm:prSet/>
      <dgm:spPr/>
      <dgm:t>
        <a:bodyPr/>
        <a:lstStyle/>
        <a:p>
          <a:endParaRPr kumimoji="1" lang="ja-JP" altLang="en-US"/>
        </a:p>
      </dgm:t>
    </dgm:pt>
    <dgm:pt modelId="{5AA64E9C-1B02-4787-A528-61BF73ABD72C}">
      <dgm:prSet phldrT="[テキスト]" custT="1"/>
      <dgm:spPr>
        <a:solidFill>
          <a:srgbClr val="70AD47"/>
        </a:solidFill>
      </dgm:spPr>
      <dgm:t>
        <a:bodyPr/>
        <a:lstStyle/>
        <a:p>
          <a:r>
            <a:rPr kumimoji="1" lang="ja-JP" altLang="en-US" sz="2500" dirty="0"/>
            <a:t>はたらく滝沢</a:t>
          </a:r>
        </a:p>
      </dgm:t>
    </dgm:pt>
    <dgm:pt modelId="{71A6E9BB-3AA6-4240-92DD-9B817C489101}" type="parTrans" cxnId="{781DEE04-BDD7-4B9B-8642-6622C4D7526E}">
      <dgm:prSet/>
      <dgm:spPr/>
      <dgm:t>
        <a:bodyPr/>
        <a:lstStyle/>
        <a:p>
          <a:endParaRPr kumimoji="1" lang="ja-JP" altLang="en-US"/>
        </a:p>
      </dgm:t>
    </dgm:pt>
    <dgm:pt modelId="{B9712B23-7685-422A-8A6C-01843EE42CA4}" type="sibTrans" cxnId="{781DEE04-BDD7-4B9B-8642-6622C4D7526E}">
      <dgm:prSet/>
      <dgm:spPr/>
      <dgm:t>
        <a:bodyPr/>
        <a:lstStyle/>
        <a:p>
          <a:endParaRPr kumimoji="1" lang="ja-JP" altLang="en-US"/>
        </a:p>
      </dgm:t>
    </dgm:pt>
    <dgm:pt modelId="{11931556-66F5-4A03-A343-F571F2A5EEBA}">
      <dgm:prSet phldrT="[テキスト]" custT="1"/>
      <dgm:spPr>
        <a:solidFill>
          <a:srgbClr val="48BB4F"/>
        </a:solidFill>
      </dgm:spPr>
      <dgm:t>
        <a:bodyPr/>
        <a:lstStyle/>
        <a:p>
          <a:r>
            <a:rPr kumimoji="1" lang="ja-JP" altLang="en-US" sz="2500" dirty="0"/>
            <a:t>まなぶ滝沢</a:t>
          </a:r>
        </a:p>
      </dgm:t>
    </dgm:pt>
    <dgm:pt modelId="{4601E5F5-0D31-46BA-9B22-75A77BF0F718}" type="parTrans" cxnId="{31D0C319-02FB-48C3-9D02-7B2C4356BC61}">
      <dgm:prSet/>
      <dgm:spPr/>
      <dgm:t>
        <a:bodyPr/>
        <a:lstStyle/>
        <a:p>
          <a:endParaRPr kumimoji="1" lang="ja-JP" altLang="en-US"/>
        </a:p>
      </dgm:t>
    </dgm:pt>
    <dgm:pt modelId="{03F8A0B7-3152-4C85-BD92-B271EED72B76}" type="sibTrans" cxnId="{31D0C319-02FB-48C3-9D02-7B2C4356BC61}">
      <dgm:prSet/>
      <dgm:spPr/>
      <dgm:t>
        <a:bodyPr/>
        <a:lstStyle/>
        <a:p>
          <a:endParaRPr kumimoji="1" lang="ja-JP" altLang="en-US"/>
        </a:p>
      </dgm:t>
    </dgm:pt>
    <dgm:pt modelId="{DD6C1B42-8112-4045-904B-8938C7A08922}" type="pres">
      <dgm:prSet presAssocID="{99548BC7-F8F3-4C3C-BE35-7A01A6F2E838}" presName="linear" presStyleCnt="0">
        <dgm:presLayoutVars>
          <dgm:dir/>
          <dgm:animLvl val="lvl"/>
          <dgm:resizeHandles val="exact"/>
        </dgm:presLayoutVars>
      </dgm:prSet>
      <dgm:spPr/>
    </dgm:pt>
    <dgm:pt modelId="{11DFDA12-8785-4048-B222-D2A74C8870E0}" type="pres">
      <dgm:prSet presAssocID="{EB5C5055-4FFA-4DA3-AEBA-5D234C6FC185}" presName="parentLin" presStyleCnt="0"/>
      <dgm:spPr/>
    </dgm:pt>
    <dgm:pt modelId="{F190C957-D1C2-4BC1-A108-7ABF7D1ED43A}" type="pres">
      <dgm:prSet presAssocID="{EB5C5055-4FFA-4DA3-AEBA-5D234C6FC185}" presName="parentLeftMargin" presStyleLbl="node1" presStyleIdx="0" presStyleCnt="5"/>
      <dgm:spPr/>
    </dgm:pt>
    <dgm:pt modelId="{8F66E6D7-F22B-4E14-AF76-8A47D25F22AF}" type="pres">
      <dgm:prSet presAssocID="{EB5C5055-4FFA-4DA3-AEBA-5D234C6FC185}" presName="parentText" presStyleLbl="node1" presStyleIdx="0" presStyleCnt="5" custScaleY="31954" custLinFactNeighborX="-100000" custLinFactNeighborY="-18987">
        <dgm:presLayoutVars>
          <dgm:chMax val="0"/>
          <dgm:bulletEnabled val="1"/>
        </dgm:presLayoutVars>
      </dgm:prSet>
      <dgm:spPr/>
    </dgm:pt>
    <dgm:pt modelId="{2532E290-83C0-4961-97A0-1B7ABDB53DE4}" type="pres">
      <dgm:prSet presAssocID="{EB5C5055-4FFA-4DA3-AEBA-5D234C6FC185}" presName="negativeSpace" presStyleCnt="0"/>
      <dgm:spPr/>
    </dgm:pt>
    <dgm:pt modelId="{6B1EE5F3-2A2C-4160-97B6-DD6EC1631792}" type="pres">
      <dgm:prSet presAssocID="{EB5C5055-4FFA-4DA3-AEBA-5D234C6FC185}" presName="childText" presStyleLbl="conFgAcc1" presStyleIdx="0" presStyleCnt="5">
        <dgm:presLayoutVars>
          <dgm:bulletEnabled val="1"/>
        </dgm:presLayoutVars>
      </dgm:prSet>
      <dgm:spPr/>
    </dgm:pt>
    <dgm:pt modelId="{03DC9FEB-1F54-4E2A-A111-324579F3B14A}" type="pres">
      <dgm:prSet presAssocID="{3F514B93-1D09-4420-A8E9-19C43E638926}" presName="spaceBetweenRectangles" presStyleCnt="0"/>
      <dgm:spPr/>
    </dgm:pt>
    <dgm:pt modelId="{C1C3304E-8EF0-4A30-AAE0-0D8D903BCA14}" type="pres">
      <dgm:prSet presAssocID="{016B867F-1A15-4F81-B4B2-549C755C5A69}" presName="parentLin" presStyleCnt="0"/>
      <dgm:spPr/>
    </dgm:pt>
    <dgm:pt modelId="{7494DD86-FED9-4057-B82A-4550D3E2CDBF}" type="pres">
      <dgm:prSet presAssocID="{016B867F-1A15-4F81-B4B2-549C755C5A69}" presName="parentLeftMargin" presStyleLbl="node1" presStyleIdx="0" presStyleCnt="5"/>
      <dgm:spPr/>
    </dgm:pt>
    <dgm:pt modelId="{1693C60F-8C06-46FA-A795-56B732BF318C}" type="pres">
      <dgm:prSet presAssocID="{016B867F-1A15-4F81-B4B2-549C755C5A69}" presName="parentText" presStyleLbl="node1" presStyleIdx="1" presStyleCnt="5" custScaleY="36177" custLinFactNeighborX="-94355" custLinFactNeighborY="-14643">
        <dgm:presLayoutVars>
          <dgm:chMax val="0"/>
          <dgm:bulletEnabled val="1"/>
        </dgm:presLayoutVars>
      </dgm:prSet>
      <dgm:spPr/>
    </dgm:pt>
    <dgm:pt modelId="{A0B22BF0-2A25-4F44-8CC1-F23046AB1782}" type="pres">
      <dgm:prSet presAssocID="{016B867F-1A15-4F81-B4B2-549C755C5A69}" presName="negativeSpace" presStyleCnt="0"/>
      <dgm:spPr/>
    </dgm:pt>
    <dgm:pt modelId="{EADC417B-7397-48DC-AF38-E2D8DD974B93}" type="pres">
      <dgm:prSet presAssocID="{016B867F-1A15-4F81-B4B2-549C755C5A69}" presName="childText" presStyleLbl="conFgAcc1" presStyleIdx="1" presStyleCnt="5">
        <dgm:presLayoutVars>
          <dgm:bulletEnabled val="1"/>
        </dgm:presLayoutVars>
      </dgm:prSet>
      <dgm:spPr/>
    </dgm:pt>
    <dgm:pt modelId="{58A81153-0EC2-4E80-A715-43FEA234C91E}" type="pres">
      <dgm:prSet presAssocID="{D9D944ED-E06B-4E17-B202-26F475C0FD6D}" presName="spaceBetweenRectangles" presStyleCnt="0"/>
      <dgm:spPr/>
    </dgm:pt>
    <dgm:pt modelId="{2BEFC89D-C9A7-4ED2-BCED-961C7A6D5119}" type="pres">
      <dgm:prSet presAssocID="{01FA54B0-24CD-495F-A3FE-4E84113F6778}" presName="parentLin" presStyleCnt="0"/>
      <dgm:spPr/>
    </dgm:pt>
    <dgm:pt modelId="{4BA02345-A529-4693-AB9F-94252AF4623E}" type="pres">
      <dgm:prSet presAssocID="{01FA54B0-24CD-495F-A3FE-4E84113F6778}" presName="parentLeftMargin" presStyleLbl="node1" presStyleIdx="1" presStyleCnt="5"/>
      <dgm:spPr/>
    </dgm:pt>
    <dgm:pt modelId="{3950760A-848D-4D68-B03B-B25F62EC899C}" type="pres">
      <dgm:prSet presAssocID="{01FA54B0-24CD-495F-A3FE-4E84113F6778}" presName="parentText" presStyleLbl="node1" presStyleIdx="2" presStyleCnt="5" custScaleY="32152" custLinFactNeighborX="-94354" custLinFactNeighborY="-18434">
        <dgm:presLayoutVars>
          <dgm:chMax val="0"/>
          <dgm:bulletEnabled val="1"/>
        </dgm:presLayoutVars>
      </dgm:prSet>
      <dgm:spPr/>
    </dgm:pt>
    <dgm:pt modelId="{3A76A714-919E-4AB6-B4A7-45966A915C2E}" type="pres">
      <dgm:prSet presAssocID="{01FA54B0-24CD-495F-A3FE-4E84113F6778}" presName="negativeSpace" presStyleCnt="0"/>
      <dgm:spPr/>
    </dgm:pt>
    <dgm:pt modelId="{F648EB42-9B44-4E3D-98B0-67D1792EB5FB}" type="pres">
      <dgm:prSet presAssocID="{01FA54B0-24CD-495F-A3FE-4E84113F6778}" presName="childText" presStyleLbl="conFgAcc1" presStyleIdx="2" presStyleCnt="5">
        <dgm:presLayoutVars>
          <dgm:bulletEnabled val="1"/>
        </dgm:presLayoutVars>
      </dgm:prSet>
      <dgm:spPr/>
    </dgm:pt>
    <dgm:pt modelId="{0E0B7C59-1D54-4695-AA09-DA022729739A}" type="pres">
      <dgm:prSet presAssocID="{8DC88BF6-D198-4686-91C0-F5184CA597B4}" presName="spaceBetweenRectangles" presStyleCnt="0"/>
      <dgm:spPr/>
    </dgm:pt>
    <dgm:pt modelId="{03C263B2-8EDF-49E9-83D7-14AFA2A31B9E}" type="pres">
      <dgm:prSet presAssocID="{11931556-66F5-4A03-A343-F571F2A5EEBA}" presName="parentLin" presStyleCnt="0"/>
      <dgm:spPr/>
    </dgm:pt>
    <dgm:pt modelId="{EB9F8D9D-A9F5-4C5B-9628-40EAC5D8E99D}" type="pres">
      <dgm:prSet presAssocID="{11931556-66F5-4A03-A343-F571F2A5EEBA}" presName="parentLeftMargin" presStyleLbl="node1" presStyleIdx="2" presStyleCnt="5"/>
      <dgm:spPr/>
    </dgm:pt>
    <dgm:pt modelId="{A8D33A08-60D1-48CE-B37C-31CBAFB3E1DF}" type="pres">
      <dgm:prSet presAssocID="{11931556-66F5-4A03-A343-F571F2A5EEBA}" presName="parentText" presStyleLbl="node1" presStyleIdx="3" presStyleCnt="5" custScaleY="28926" custLinFactNeighborX="-94350" custLinFactNeighborY="-20834">
        <dgm:presLayoutVars>
          <dgm:chMax val="0"/>
          <dgm:bulletEnabled val="1"/>
        </dgm:presLayoutVars>
      </dgm:prSet>
      <dgm:spPr/>
    </dgm:pt>
    <dgm:pt modelId="{3E032EAE-FD52-4064-A46D-D7C228AF20F6}" type="pres">
      <dgm:prSet presAssocID="{11931556-66F5-4A03-A343-F571F2A5EEBA}" presName="negativeSpace" presStyleCnt="0"/>
      <dgm:spPr/>
    </dgm:pt>
    <dgm:pt modelId="{06FE854D-D380-4ABB-B2F8-88B1837F5DB9}" type="pres">
      <dgm:prSet presAssocID="{11931556-66F5-4A03-A343-F571F2A5EEBA}" presName="childText" presStyleLbl="conFgAcc1" presStyleIdx="3" presStyleCnt="5">
        <dgm:presLayoutVars>
          <dgm:bulletEnabled val="1"/>
        </dgm:presLayoutVars>
      </dgm:prSet>
      <dgm:spPr/>
    </dgm:pt>
    <dgm:pt modelId="{959F8D93-F43B-4D5C-80E8-DBEC95F0091E}" type="pres">
      <dgm:prSet presAssocID="{03F8A0B7-3152-4C85-BD92-B271EED72B76}" presName="spaceBetweenRectangles" presStyleCnt="0"/>
      <dgm:spPr/>
    </dgm:pt>
    <dgm:pt modelId="{FB7BA7E4-2988-47D8-9D38-3DAF97DC6F24}" type="pres">
      <dgm:prSet presAssocID="{5AA64E9C-1B02-4787-A528-61BF73ABD72C}" presName="parentLin" presStyleCnt="0"/>
      <dgm:spPr/>
    </dgm:pt>
    <dgm:pt modelId="{26257041-2900-4A46-8EBC-B76AEB714F1E}" type="pres">
      <dgm:prSet presAssocID="{5AA64E9C-1B02-4787-A528-61BF73ABD72C}" presName="parentLeftMargin" presStyleLbl="node1" presStyleIdx="3" presStyleCnt="5"/>
      <dgm:spPr/>
    </dgm:pt>
    <dgm:pt modelId="{09112206-3E2A-49A2-8BD8-2123E2272DC4}" type="pres">
      <dgm:prSet presAssocID="{5AA64E9C-1B02-4787-A528-61BF73ABD72C}" presName="parentText" presStyleLbl="node1" presStyleIdx="4" presStyleCnt="5" custScaleY="30291" custLinFactX="-720" custLinFactNeighborX="-100000" custLinFactNeighborY="-23832">
        <dgm:presLayoutVars>
          <dgm:chMax val="0"/>
          <dgm:bulletEnabled val="1"/>
        </dgm:presLayoutVars>
      </dgm:prSet>
      <dgm:spPr/>
    </dgm:pt>
    <dgm:pt modelId="{E1920AE8-32E4-4FD2-B6D5-8148EC2E1478}" type="pres">
      <dgm:prSet presAssocID="{5AA64E9C-1B02-4787-A528-61BF73ABD72C}" presName="negativeSpace" presStyleCnt="0"/>
      <dgm:spPr/>
    </dgm:pt>
    <dgm:pt modelId="{ADCB7AB7-2F1B-471C-8642-A573D404BAAB}" type="pres">
      <dgm:prSet presAssocID="{5AA64E9C-1B02-4787-A528-61BF73ABD72C}" presName="childText" presStyleLbl="conFgAcc1" presStyleIdx="4" presStyleCnt="5">
        <dgm:presLayoutVars>
          <dgm:bulletEnabled val="1"/>
        </dgm:presLayoutVars>
      </dgm:prSet>
      <dgm:spPr/>
    </dgm:pt>
  </dgm:ptLst>
  <dgm:cxnLst>
    <dgm:cxn modelId="{781DEE04-BDD7-4B9B-8642-6622C4D7526E}" srcId="{99548BC7-F8F3-4C3C-BE35-7A01A6F2E838}" destId="{5AA64E9C-1B02-4787-A528-61BF73ABD72C}" srcOrd="4" destOrd="0" parTransId="{71A6E9BB-3AA6-4240-92DD-9B817C489101}" sibTransId="{B9712B23-7685-422A-8A6C-01843EE42CA4}"/>
    <dgm:cxn modelId="{F6334B14-6E75-4C98-A784-F47444C977D3}" srcId="{99548BC7-F8F3-4C3C-BE35-7A01A6F2E838}" destId="{01FA54B0-24CD-495F-A3FE-4E84113F6778}" srcOrd="2" destOrd="0" parTransId="{0F931970-09DC-40E2-ADC0-CF50F9CF2843}" sibTransId="{8DC88BF6-D198-4686-91C0-F5184CA597B4}"/>
    <dgm:cxn modelId="{31D0C319-02FB-48C3-9D02-7B2C4356BC61}" srcId="{99548BC7-F8F3-4C3C-BE35-7A01A6F2E838}" destId="{11931556-66F5-4A03-A343-F571F2A5EEBA}" srcOrd="3" destOrd="0" parTransId="{4601E5F5-0D31-46BA-9B22-75A77BF0F718}" sibTransId="{03F8A0B7-3152-4C85-BD92-B271EED72B76}"/>
    <dgm:cxn modelId="{80DCFC2C-863D-4AD3-9A2C-CD2CEA88D0EE}" type="presOf" srcId="{016B867F-1A15-4F81-B4B2-549C755C5A69}" destId="{7494DD86-FED9-4057-B82A-4550D3E2CDBF}" srcOrd="0" destOrd="0" presId="urn:microsoft.com/office/officeart/2005/8/layout/list1"/>
    <dgm:cxn modelId="{565B043F-BFF4-41DF-B585-811C39F65AB2}" type="presOf" srcId="{11931556-66F5-4A03-A343-F571F2A5EEBA}" destId="{A8D33A08-60D1-48CE-B37C-31CBAFB3E1DF}" srcOrd="1" destOrd="0" presId="urn:microsoft.com/office/officeart/2005/8/layout/list1"/>
    <dgm:cxn modelId="{A95AFA62-2272-494F-AB70-E5090517CF3B}" type="presOf" srcId="{5AA64E9C-1B02-4787-A528-61BF73ABD72C}" destId="{26257041-2900-4A46-8EBC-B76AEB714F1E}" srcOrd="0" destOrd="0" presId="urn:microsoft.com/office/officeart/2005/8/layout/list1"/>
    <dgm:cxn modelId="{AD61EB4A-1DE8-49FC-AD45-9A89355D0B5C}" type="presOf" srcId="{01FA54B0-24CD-495F-A3FE-4E84113F6778}" destId="{3950760A-848D-4D68-B03B-B25F62EC899C}" srcOrd="1" destOrd="0" presId="urn:microsoft.com/office/officeart/2005/8/layout/list1"/>
    <dgm:cxn modelId="{2C76176D-AA66-455C-97C0-5800C1F091F4}" srcId="{99548BC7-F8F3-4C3C-BE35-7A01A6F2E838}" destId="{EB5C5055-4FFA-4DA3-AEBA-5D234C6FC185}" srcOrd="0" destOrd="0" parTransId="{317460D6-2F96-445C-BCF8-11733F5477A7}" sibTransId="{3F514B93-1D09-4420-A8E9-19C43E638926}"/>
    <dgm:cxn modelId="{D19F1252-5727-4DD9-9ABA-A4B685F455A1}" type="presOf" srcId="{5AA64E9C-1B02-4787-A528-61BF73ABD72C}" destId="{09112206-3E2A-49A2-8BD8-2123E2272DC4}" srcOrd="1" destOrd="0" presId="urn:microsoft.com/office/officeart/2005/8/layout/list1"/>
    <dgm:cxn modelId="{3016357D-7622-4CF9-950B-3B5C037B2296}" type="presOf" srcId="{01FA54B0-24CD-495F-A3FE-4E84113F6778}" destId="{4BA02345-A529-4693-AB9F-94252AF4623E}" srcOrd="0" destOrd="0" presId="urn:microsoft.com/office/officeart/2005/8/layout/list1"/>
    <dgm:cxn modelId="{FE3EFD85-3F17-47E7-B23D-1DB616488136}" type="presOf" srcId="{016B867F-1A15-4F81-B4B2-549C755C5A69}" destId="{1693C60F-8C06-46FA-A795-56B732BF318C}" srcOrd="1" destOrd="0" presId="urn:microsoft.com/office/officeart/2005/8/layout/list1"/>
    <dgm:cxn modelId="{75BF30B5-5A9B-45E8-9ADA-A0462C074A57}" type="presOf" srcId="{EB5C5055-4FFA-4DA3-AEBA-5D234C6FC185}" destId="{8F66E6D7-F22B-4E14-AF76-8A47D25F22AF}" srcOrd="1" destOrd="0" presId="urn:microsoft.com/office/officeart/2005/8/layout/list1"/>
    <dgm:cxn modelId="{08B522C5-85EB-4407-A2DA-E642D1562D5B}" srcId="{99548BC7-F8F3-4C3C-BE35-7A01A6F2E838}" destId="{016B867F-1A15-4F81-B4B2-549C755C5A69}" srcOrd="1" destOrd="0" parTransId="{368A90CA-C947-4660-92ED-1D1CA19CE822}" sibTransId="{D9D944ED-E06B-4E17-B202-26F475C0FD6D}"/>
    <dgm:cxn modelId="{B9458DCF-4A80-48BF-A425-4A6189D27615}" type="presOf" srcId="{11931556-66F5-4A03-A343-F571F2A5EEBA}" destId="{EB9F8D9D-A9F5-4C5B-9628-40EAC5D8E99D}" srcOrd="0" destOrd="0" presId="urn:microsoft.com/office/officeart/2005/8/layout/list1"/>
    <dgm:cxn modelId="{34C1CED8-DBF5-4124-8C0A-FD426489FF19}" type="presOf" srcId="{99548BC7-F8F3-4C3C-BE35-7A01A6F2E838}" destId="{DD6C1B42-8112-4045-904B-8938C7A08922}" srcOrd="0" destOrd="0" presId="urn:microsoft.com/office/officeart/2005/8/layout/list1"/>
    <dgm:cxn modelId="{0369C2FA-3E5E-4D67-ACFB-049AFBCB7131}" type="presOf" srcId="{EB5C5055-4FFA-4DA3-AEBA-5D234C6FC185}" destId="{F190C957-D1C2-4BC1-A108-7ABF7D1ED43A}" srcOrd="0" destOrd="0" presId="urn:microsoft.com/office/officeart/2005/8/layout/list1"/>
    <dgm:cxn modelId="{8E3B74AF-5475-4393-958F-515C07264506}" type="presParOf" srcId="{DD6C1B42-8112-4045-904B-8938C7A08922}" destId="{11DFDA12-8785-4048-B222-D2A74C8870E0}" srcOrd="0" destOrd="0" presId="urn:microsoft.com/office/officeart/2005/8/layout/list1"/>
    <dgm:cxn modelId="{72B824B5-7123-4038-B789-31D9FD2A18AF}" type="presParOf" srcId="{11DFDA12-8785-4048-B222-D2A74C8870E0}" destId="{F190C957-D1C2-4BC1-A108-7ABF7D1ED43A}" srcOrd="0" destOrd="0" presId="urn:microsoft.com/office/officeart/2005/8/layout/list1"/>
    <dgm:cxn modelId="{B76E34E3-88D4-47C2-A815-9E4E9384A726}" type="presParOf" srcId="{11DFDA12-8785-4048-B222-D2A74C8870E0}" destId="{8F66E6D7-F22B-4E14-AF76-8A47D25F22AF}" srcOrd="1" destOrd="0" presId="urn:microsoft.com/office/officeart/2005/8/layout/list1"/>
    <dgm:cxn modelId="{D97589EA-A561-4154-9278-DA0E674144CF}" type="presParOf" srcId="{DD6C1B42-8112-4045-904B-8938C7A08922}" destId="{2532E290-83C0-4961-97A0-1B7ABDB53DE4}" srcOrd="1" destOrd="0" presId="urn:microsoft.com/office/officeart/2005/8/layout/list1"/>
    <dgm:cxn modelId="{4D081C70-05B9-4506-8A57-2AB6C4DDC457}" type="presParOf" srcId="{DD6C1B42-8112-4045-904B-8938C7A08922}" destId="{6B1EE5F3-2A2C-4160-97B6-DD6EC1631792}" srcOrd="2" destOrd="0" presId="urn:microsoft.com/office/officeart/2005/8/layout/list1"/>
    <dgm:cxn modelId="{DDF43687-57EE-40A7-B67E-0B5D49B179DB}" type="presParOf" srcId="{DD6C1B42-8112-4045-904B-8938C7A08922}" destId="{03DC9FEB-1F54-4E2A-A111-324579F3B14A}" srcOrd="3" destOrd="0" presId="urn:microsoft.com/office/officeart/2005/8/layout/list1"/>
    <dgm:cxn modelId="{71D71B62-2DC7-4CEA-A341-8CB797E87914}" type="presParOf" srcId="{DD6C1B42-8112-4045-904B-8938C7A08922}" destId="{C1C3304E-8EF0-4A30-AAE0-0D8D903BCA14}" srcOrd="4" destOrd="0" presId="urn:microsoft.com/office/officeart/2005/8/layout/list1"/>
    <dgm:cxn modelId="{B95756A9-0C5C-4629-B2C9-8DB8659F3DEC}" type="presParOf" srcId="{C1C3304E-8EF0-4A30-AAE0-0D8D903BCA14}" destId="{7494DD86-FED9-4057-B82A-4550D3E2CDBF}" srcOrd="0" destOrd="0" presId="urn:microsoft.com/office/officeart/2005/8/layout/list1"/>
    <dgm:cxn modelId="{0C54BCF5-C148-4904-9886-67BC42079B27}" type="presParOf" srcId="{C1C3304E-8EF0-4A30-AAE0-0D8D903BCA14}" destId="{1693C60F-8C06-46FA-A795-56B732BF318C}" srcOrd="1" destOrd="0" presId="urn:microsoft.com/office/officeart/2005/8/layout/list1"/>
    <dgm:cxn modelId="{ABC2FB48-1C26-48EF-A0C0-1F79414DB05E}" type="presParOf" srcId="{DD6C1B42-8112-4045-904B-8938C7A08922}" destId="{A0B22BF0-2A25-4F44-8CC1-F23046AB1782}" srcOrd="5" destOrd="0" presId="urn:microsoft.com/office/officeart/2005/8/layout/list1"/>
    <dgm:cxn modelId="{47AA6A77-CF6F-45FC-BB16-30596E8A8DB1}" type="presParOf" srcId="{DD6C1B42-8112-4045-904B-8938C7A08922}" destId="{EADC417B-7397-48DC-AF38-E2D8DD974B93}" srcOrd="6" destOrd="0" presId="urn:microsoft.com/office/officeart/2005/8/layout/list1"/>
    <dgm:cxn modelId="{0DD0FFDA-7ECA-43A8-90FE-392B2073ACB6}" type="presParOf" srcId="{DD6C1B42-8112-4045-904B-8938C7A08922}" destId="{58A81153-0EC2-4E80-A715-43FEA234C91E}" srcOrd="7" destOrd="0" presId="urn:microsoft.com/office/officeart/2005/8/layout/list1"/>
    <dgm:cxn modelId="{15E44FDC-B4A5-4E47-A987-E312FC3846DA}" type="presParOf" srcId="{DD6C1B42-8112-4045-904B-8938C7A08922}" destId="{2BEFC89D-C9A7-4ED2-BCED-961C7A6D5119}" srcOrd="8" destOrd="0" presId="urn:microsoft.com/office/officeart/2005/8/layout/list1"/>
    <dgm:cxn modelId="{1F92CEC7-CBAC-44B8-9B95-3D4E6947F8D3}" type="presParOf" srcId="{2BEFC89D-C9A7-4ED2-BCED-961C7A6D5119}" destId="{4BA02345-A529-4693-AB9F-94252AF4623E}" srcOrd="0" destOrd="0" presId="urn:microsoft.com/office/officeart/2005/8/layout/list1"/>
    <dgm:cxn modelId="{168EEDB2-D079-42FA-836B-E5770D2D0BFF}" type="presParOf" srcId="{2BEFC89D-C9A7-4ED2-BCED-961C7A6D5119}" destId="{3950760A-848D-4D68-B03B-B25F62EC899C}" srcOrd="1" destOrd="0" presId="urn:microsoft.com/office/officeart/2005/8/layout/list1"/>
    <dgm:cxn modelId="{C8A85B68-750D-4694-8231-98F0CF2589B0}" type="presParOf" srcId="{DD6C1B42-8112-4045-904B-8938C7A08922}" destId="{3A76A714-919E-4AB6-B4A7-45966A915C2E}" srcOrd="9" destOrd="0" presId="urn:microsoft.com/office/officeart/2005/8/layout/list1"/>
    <dgm:cxn modelId="{D96CB740-5F41-494E-B0E2-6D9AF0156C4E}" type="presParOf" srcId="{DD6C1B42-8112-4045-904B-8938C7A08922}" destId="{F648EB42-9B44-4E3D-98B0-67D1792EB5FB}" srcOrd="10" destOrd="0" presId="urn:microsoft.com/office/officeart/2005/8/layout/list1"/>
    <dgm:cxn modelId="{84277E25-90DF-4002-8F9C-405E5153541D}" type="presParOf" srcId="{DD6C1B42-8112-4045-904B-8938C7A08922}" destId="{0E0B7C59-1D54-4695-AA09-DA022729739A}" srcOrd="11" destOrd="0" presId="urn:microsoft.com/office/officeart/2005/8/layout/list1"/>
    <dgm:cxn modelId="{46415409-D5B2-41FF-8E88-7574327604D6}" type="presParOf" srcId="{DD6C1B42-8112-4045-904B-8938C7A08922}" destId="{03C263B2-8EDF-49E9-83D7-14AFA2A31B9E}" srcOrd="12" destOrd="0" presId="urn:microsoft.com/office/officeart/2005/8/layout/list1"/>
    <dgm:cxn modelId="{3B62AFF3-518C-46FC-9F2F-A102E743A54D}" type="presParOf" srcId="{03C263B2-8EDF-49E9-83D7-14AFA2A31B9E}" destId="{EB9F8D9D-A9F5-4C5B-9628-40EAC5D8E99D}" srcOrd="0" destOrd="0" presId="urn:microsoft.com/office/officeart/2005/8/layout/list1"/>
    <dgm:cxn modelId="{C1ED83D2-BC28-4154-9BE2-120F394FD2F9}" type="presParOf" srcId="{03C263B2-8EDF-49E9-83D7-14AFA2A31B9E}" destId="{A8D33A08-60D1-48CE-B37C-31CBAFB3E1DF}" srcOrd="1" destOrd="0" presId="urn:microsoft.com/office/officeart/2005/8/layout/list1"/>
    <dgm:cxn modelId="{B9AE0B82-46D4-44A0-8349-F3CA18FDBDA3}" type="presParOf" srcId="{DD6C1B42-8112-4045-904B-8938C7A08922}" destId="{3E032EAE-FD52-4064-A46D-D7C228AF20F6}" srcOrd="13" destOrd="0" presId="urn:microsoft.com/office/officeart/2005/8/layout/list1"/>
    <dgm:cxn modelId="{1DC9F88B-CA26-4495-9064-8143000D529F}" type="presParOf" srcId="{DD6C1B42-8112-4045-904B-8938C7A08922}" destId="{06FE854D-D380-4ABB-B2F8-88B1837F5DB9}" srcOrd="14" destOrd="0" presId="urn:microsoft.com/office/officeart/2005/8/layout/list1"/>
    <dgm:cxn modelId="{F02B630C-8265-4C84-AC4C-04B79B0FBB26}" type="presParOf" srcId="{DD6C1B42-8112-4045-904B-8938C7A08922}" destId="{959F8D93-F43B-4D5C-80E8-DBEC95F0091E}" srcOrd="15" destOrd="0" presId="urn:microsoft.com/office/officeart/2005/8/layout/list1"/>
    <dgm:cxn modelId="{11BABC29-7D76-455A-8EA9-F4EAE9450B0D}" type="presParOf" srcId="{DD6C1B42-8112-4045-904B-8938C7A08922}" destId="{FB7BA7E4-2988-47D8-9D38-3DAF97DC6F24}" srcOrd="16" destOrd="0" presId="urn:microsoft.com/office/officeart/2005/8/layout/list1"/>
    <dgm:cxn modelId="{8DFF0885-2C80-4C1C-977C-6B9D5C865422}" type="presParOf" srcId="{FB7BA7E4-2988-47D8-9D38-3DAF97DC6F24}" destId="{26257041-2900-4A46-8EBC-B76AEB714F1E}" srcOrd="0" destOrd="0" presId="urn:microsoft.com/office/officeart/2005/8/layout/list1"/>
    <dgm:cxn modelId="{F9121285-7B6B-499F-8501-7760F781752C}" type="presParOf" srcId="{FB7BA7E4-2988-47D8-9D38-3DAF97DC6F24}" destId="{09112206-3E2A-49A2-8BD8-2123E2272DC4}" srcOrd="1" destOrd="0" presId="urn:microsoft.com/office/officeart/2005/8/layout/list1"/>
    <dgm:cxn modelId="{91A7EA77-416F-4A21-B884-C81208DE0783}" type="presParOf" srcId="{DD6C1B42-8112-4045-904B-8938C7A08922}" destId="{E1920AE8-32E4-4FD2-B6D5-8148EC2E1478}" srcOrd="17" destOrd="0" presId="urn:microsoft.com/office/officeart/2005/8/layout/list1"/>
    <dgm:cxn modelId="{D97058B6-1488-4117-93ED-9CDA18870A38}" type="presParOf" srcId="{DD6C1B42-8112-4045-904B-8938C7A08922}" destId="{ADCB7AB7-2F1B-471C-8642-A573D404BAAB}"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EE5F3-2A2C-4160-97B6-DD6EC1631792}">
      <dsp:nvSpPr>
        <dsp:cNvPr id="0" name=""/>
        <dsp:cNvSpPr/>
      </dsp:nvSpPr>
      <dsp:spPr>
        <a:xfrm>
          <a:off x="0" y="15547"/>
          <a:ext cx="5062084" cy="9072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F66E6D7-F22B-4E14-AF76-8A47D25F22AF}">
      <dsp:nvSpPr>
        <dsp:cNvPr id="0" name=""/>
        <dsp:cNvSpPr/>
      </dsp:nvSpPr>
      <dsp:spPr>
        <a:xfrm>
          <a:off x="0" y="5546"/>
          <a:ext cx="3543458" cy="339581"/>
        </a:xfrm>
        <a:prstGeom prst="roundRect">
          <a:avLst/>
        </a:prstGeom>
        <a:solidFill>
          <a:srgbClr val="45A5E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934" tIns="0" rIns="133934" bIns="0" numCol="1" spcCol="1270" anchor="ctr" anchorCtr="0">
          <a:noAutofit/>
        </a:bodyPr>
        <a:lstStyle/>
        <a:p>
          <a:pPr marL="0" lvl="0" indent="0" algn="l" defTabSz="1111250">
            <a:lnSpc>
              <a:spcPct val="90000"/>
            </a:lnSpc>
            <a:spcBef>
              <a:spcPct val="0"/>
            </a:spcBef>
            <a:spcAft>
              <a:spcPct val="35000"/>
            </a:spcAft>
            <a:buNone/>
          </a:pPr>
          <a:r>
            <a:rPr kumimoji="1" lang="ja-JP" altLang="en-US" sz="2500" kern="1200" dirty="0"/>
            <a:t>つながる滝沢</a:t>
          </a:r>
        </a:p>
      </dsp:txBody>
      <dsp:txXfrm>
        <a:off x="16577" y="22123"/>
        <a:ext cx="3510304" cy="306427"/>
      </dsp:txXfrm>
    </dsp:sp>
    <dsp:sp modelId="{EADC417B-7397-48DC-AF38-E2D8DD974B93}">
      <dsp:nvSpPr>
        <dsp:cNvPr id="0" name=""/>
        <dsp:cNvSpPr/>
      </dsp:nvSpPr>
      <dsp:spPr>
        <a:xfrm>
          <a:off x="0" y="970247"/>
          <a:ext cx="5062084" cy="907200"/>
        </a:xfrm>
        <a:prstGeom prst="rect">
          <a:avLst/>
        </a:prstGeom>
        <a:solidFill>
          <a:schemeClr val="lt1">
            <a:alpha val="90000"/>
            <a:hueOff val="0"/>
            <a:satOff val="0"/>
            <a:lumOff val="0"/>
            <a:alphaOff val="0"/>
          </a:schemeClr>
        </a:solidFill>
        <a:ln w="12700" cap="flat" cmpd="sng" algn="ctr">
          <a:solidFill>
            <a:schemeClr val="accent5">
              <a:hueOff val="-1689636"/>
              <a:satOff val="-4355"/>
              <a:lumOff val="-2941"/>
              <a:alphaOff val="0"/>
            </a:schemeClr>
          </a:solidFill>
          <a:prstDash val="solid"/>
          <a:miter lim="800000"/>
        </a:ln>
        <a:effectLst/>
      </dsp:spPr>
      <dsp:style>
        <a:lnRef idx="2">
          <a:scrgbClr r="0" g="0" b="0"/>
        </a:lnRef>
        <a:fillRef idx="1">
          <a:scrgbClr r="0" g="0" b="0"/>
        </a:fillRef>
        <a:effectRef idx="0">
          <a:scrgbClr r="0" g="0" b="0"/>
        </a:effectRef>
        <a:fontRef idx="minor"/>
      </dsp:style>
    </dsp:sp>
    <dsp:sp modelId="{1693C60F-8C06-46FA-A795-56B732BF318C}">
      <dsp:nvSpPr>
        <dsp:cNvPr id="0" name=""/>
        <dsp:cNvSpPr/>
      </dsp:nvSpPr>
      <dsp:spPr>
        <a:xfrm>
          <a:off x="14287" y="961532"/>
          <a:ext cx="3543458" cy="384460"/>
        </a:xfrm>
        <a:prstGeom prst="roundRect">
          <a:avLst/>
        </a:prstGeom>
        <a:solidFill>
          <a:srgbClr val="54CCC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934" tIns="0" rIns="133934" bIns="0" numCol="1" spcCol="1270" anchor="ctr" anchorCtr="0">
          <a:noAutofit/>
        </a:bodyPr>
        <a:lstStyle/>
        <a:p>
          <a:pPr marL="0" lvl="0" indent="0" algn="l" defTabSz="1111250">
            <a:lnSpc>
              <a:spcPct val="90000"/>
            </a:lnSpc>
            <a:spcBef>
              <a:spcPct val="0"/>
            </a:spcBef>
            <a:spcAft>
              <a:spcPct val="35000"/>
            </a:spcAft>
            <a:buNone/>
          </a:pPr>
          <a:r>
            <a:rPr kumimoji="1" lang="ja-JP" altLang="en-US" sz="2500" kern="1200" dirty="0"/>
            <a:t>こどもまんなか滝沢</a:t>
          </a:r>
        </a:p>
      </dsp:txBody>
      <dsp:txXfrm>
        <a:off x="33055" y="980300"/>
        <a:ext cx="3505922" cy="346924"/>
      </dsp:txXfrm>
    </dsp:sp>
    <dsp:sp modelId="{F648EB42-9B44-4E3D-98B0-67D1792EB5FB}">
      <dsp:nvSpPr>
        <dsp:cNvPr id="0" name=""/>
        <dsp:cNvSpPr/>
      </dsp:nvSpPr>
      <dsp:spPr>
        <a:xfrm>
          <a:off x="0" y="1882173"/>
          <a:ext cx="5062084" cy="907200"/>
        </a:xfrm>
        <a:prstGeom prst="rect">
          <a:avLst/>
        </a:prstGeom>
        <a:solidFill>
          <a:schemeClr val="lt1">
            <a:alpha val="90000"/>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50760A-848D-4D68-B03B-B25F62EC899C}">
      <dsp:nvSpPr>
        <dsp:cNvPr id="0" name=""/>
        <dsp:cNvSpPr/>
      </dsp:nvSpPr>
      <dsp:spPr>
        <a:xfrm>
          <a:off x="14290" y="1875945"/>
          <a:ext cx="3543458" cy="341685"/>
        </a:xfrm>
        <a:prstGeom prst="roundRect">
          <a:avLst/>
        </a:prstGeom>
        <a:solidFill>
          <a:srgbClr val="4DC5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934" tIns="0" rIns="133934" bIns="0" numCol="1" spcCol="1270" anchor="ctr" anchorCtr="0">
          <a:noAutofit/>
        </a:bodyPr>
        <a:lstStyle/>
        <a:p>
          <a:pPr marL="0" lvl="0" indent="0" algn="l" defTabSz="1111250">
            <a:lnSpc>
              <a:spcPct val="90000"/>
            </a:lnSpc>
            <a:spcBef>
              <a:spcPct val="0"/>
            </a:spcBef>
            <a:spcAft>
              <a:spcPct val="35000"/>
            </a:spcAft>
            <a:buNone/>
          </a:pPr>
          <a:r>
            <a:rPr kumimoji="1" lang="ja-JP" altLang="en-US" sz="2500" kern="1200" dirty="0"/>
            <a:t>いきいき滝沢</a:t>
          </a:r>
        </a:p>
      </dsp:txBody>
      <dsp:txXfrm>
        <a:off x="30970" y="1892625"/>
        <a:ext cx="3510098" cy="308325"/>
      </dsp:txXfrm>
    </dsp:sp>
    <dsp:sp modelId="{06FE854D-D380-4ABB-B2F8-88B1837F5DB9}">
      <dsp:nvSpPr>
        <dsp:cNvPr id="0" name=""/>
        <dsp:cNvSpPr/>
      </dsp:nvSpPr>
      <dsp:spPr>
        <a:xfrm>
          <a:off x="0" y="2759815"/>
          <a:ext cx="5062084" cy="907200"/>
        </a:xfrm>
        <a:prstGeom prst="rect">
          <a:avLst/>
        </a:prstGeom>
        <a:solidFill>
          <a:schemeClr val="lt1">
            <a:alpha val="90000"/>
            <a:hueOff val="0"/>
            <a:satOff val="0"/>
            <a:lumOff val="0"/>
            <a:alphaOff val="0"/>
          </a:schemeClr>
        </a:solidFill>
        <a:ln w="12700" cap="flat" cmpd="sng" algn="ctr">
          <a:solidFill>
            <a:schemeClr val="accent5">
              <a:hueOff val="-5068907"/>
              <a:satOff val="-13064"/>
              <a:lumOff val="-8824"/>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D33A08-60D1-48CE-B37C-31CBAFB3E1DF}">
      <dsp:nvSpPr>
        <dsp:cNvPr id="0" name=""/>
        <dsp:cNvSpPr/>
      </dsp:nvSpPr>
      <dsp:spPr>
        <a:xfrm>
          <a:off x="14300" y="2762365"/>
          <a:ext cx="3543458" cy="307402"/>
        </a:xfrm>
        <a:prstGeom prst="roundRect">
          <a:avLst/>
        </a:prstGeom>
        <a:solidFill>
          <a:srgbClr val="48BB4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934" tIns="0" rIns="133934" bIns="0" numCol="1" spcCol="1270" anchor="ctr" anchorCtr="0">
          <a:noAutofit/>
        </a:bodyPr>
        <a:lstStyle/>
        <a:p>
          <a:pPr marL="0" lvl="0" indent="0" algn="l" defTabSz="1111250">
            <a:lnSpc>
              <a:spcPct val="90000"/>
            </a:lnSpc>
            <a:spcBef>
              <a:spcPct val="0"/>
            </a:spcBef>
            <a:spcAft>
              <a:spcPct val="35000"/>
            </a:spcAft>
            <a:buNone/>
          </a:pPr>
          <a:r>
            <a:rPr kumimoji="1" lang="ja-JP" altLang="en-US" sz="2500" kern="1200" dirty="0"/>
            <a:t>まなぶ滝沢</a:t>
          </a:r>
        </a:p>
      </dsp:txBody>
      <dsp:txXfrm>
        <a:off x="29306" y="2777371"/>
        <a:ext cx="3513446" cy="277390"/>
      </dsp:txXfrm>
    </dsp:sp>
    <dsp:sp modelId="{ADCB7AB7-2F1B-471C-8642-A573D404BAAB}">
      <dsp:nvSpPr>
        <dsp:cNvPr id="0" name=""/>
        <dsp:cNvSpPr/>
      </dsp:nvSpPr>
      <dsp:spPr>
        <a:xfrm>
          <a:off x="0" y="3651963"/>
          <a:ext cx="5062084" cy="907200"/>
        </a:xfrm>
        <a:prstGeom prst="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 modelId="{09112206-3E2A-49A2-8BD8-2123E2272DC4}">
      <dsp:nvSpPr>
        <dsp:cNvPr id="0" name=""/>
        <dsp:cNvSpPr/>
      </dsp:nvSpPr>
      <dsp:spPr>
        <a:xfrm>
          <a:off x="0" y="3608147"/>
          <a:ext cx="3543458" cy="321908"/>
        </a:xfrm>
        <a:prstGeom prst="roundRect">
          <a:avLst/>
        </a:prstGeom>
        <a:solidFill>
          <a:srgbClr val="70AD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934" tIns="0" rIns="133934" bIns="0" numCol="1" spcCol="1270" anchor="ctr" anchorCtr="0">
          <a:noAutofit/>
        </a:bodyPr>
        <a:lstStyle/>
        <a:p>
          <a:pPr marL="0" lvl="0" indent="0" algn="l" defTabSz="1111250">
            <a:lnSpc>
              <a:spcPct val="90000"/>
            </a:lnSpc>
            <a:spcBef>
              <a:spcPct val="0"/>
            </a:spcBef>
            <a:spcAft>
              <a:spcPct val="35000"/>
            </a:spcAft>
            <a:buNone/>
          </a:pPr>
          <a:r>
            <a:rPr kumimoji="1" lang="ja-JP" altLang="en-US" sz="2500" kern="1200" dirty="0"/>
            <a:t>はたらく滝沢</a:t>
          </a:r>
        </a:p>
      </dsp:txBody>
      <dsp:txXfrm>
        <a:off x="15714" y="3623861"/>
        <a:ext cx="3512030" cy="29048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0.38567</cdr:x>
      <cdr:y>0.10771</cdr:y>
    </cdr:from>
    <cdr:to>
      <cdr:x>0.82474</cdr:x>
      <cdr:y>0.22159</cdr:y>
    </cdr:to>
    <cdr:sp macro="" textlink="">
      <cdr:nvSpPr>
        <cdr:cNvPr id="2" name="吹き出し: 角を丸めた四角形 1"/>
        <cdr:cNvSpPr/>
      </cdr:nvSpPr>
      <cdr:spPr>
        <a:xfrm xmlns:a="http://schemas.openxmlformats.org/drawingml/2006/main">
          <a:off x="1944262" y="394613"/>
          <a:ext cx="2213445" cy="417204"/>
        </a:xfrm>
        <a:prstGeom xmlns:a="http://schemas.openxmlformats.org/drawingml/2006/main" prst="wedgeRoundRectCallout">
          <a:avLst>
            <a:gd name="adj1" fmla="val -59622"/>
            <a:gd name="adj2" fmla="val 21707"/>
            <a:gd name="adj3" fmla="val 16667"/>
          </a:avLst>
        </a:prstGeom>
        <a:solidFill xmlns:a="http://schemas.openxmlformats.org/drawingml/2006/main">
          <a:schemeClr val="bg1"/>
        </a:solidFill>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ja-JP" altLang="en-US" sz="1000" b="1" kern="1200">
              <a:solidFill>
                <a:schemeClr val="tx1"/>
              </a:solidFill>
              <a:latin typeface="ＭＳ Ｐゴシック" panose="020B0600070205080204" pitchFamily="50" charset="-128"/>
              <a:ea typeface="ＭＳ Ｐゴシック" panose="020B0600070205080204" pitchFamily="50" charset="-128"/>
            </a:rPr>
            <a:t>Ｈ</a:t>
          </a:r>
          <a:r>
            <a:rPr lang="en-US" altLang="ja-JP" sz="1000" b="1" kern="1200">
              <a:solidFill>
                <a:schemeClr val="tx1"/>
              </a:solidFill>
              <a:latin typeface="ＭＳ Ｐゴシック" panose="020B0600070205080204" pitchFamily="50" charset="-128"/>
              <a:ea typeface="ＭＳ Ｐゴシック" panose="020B0600070205080204" pitchFamily="50" charset="-128"/>
            </a:rPr>
            <a:t>29</a:t>
          </a:r>
          <a:r>
            <a:rPr lang="ja-JP" altLang="en-US" sz="1000" b="1" kern="1200">
              <a:solidFill>
                <a:schemeClr val="tx1"/>
              </a:solidFill>
              <a:latin typeface="ＭＳ Ｐゴシック" panose="020B0600070205080204" pitchFamily="50" charset="-128"/>
              <a:ea typeface="ＭＳ Ｐゴシック" panose="020B0600070205080204" pitchFamily="50" charset="-128"/>
            </a:rPr>
            <a:t>・</a:t>
          </a:r>
          <a:r>
            <a:rPr lang="en-US" altLang="ja-JP" sz="1000" b="1" kern="1200">
              <a:solidFill>
                <a:schemeClr val="tx1"/>
              </a:solidFill>
              <a:latin typeface="ＭＳ Ｐゴシック" panose="020B0600070205080204" pitchFamily="50" charset="-128"/>
              <a:ea typeface="ＭＳ Ｐゴシック" panose="020B0600070205080204" pitchFamily="50" charset="-128"/>
            </a:rPr>
            <a:t>30</a:t>
          </a:r>
          <a:r>
            <a:rPr lang="ja-JP" altLang="en-US" sz="1000" b="1" kern="1200">
              <a:solidFill>
                <a:schemeClr val="tx1"/>
              </a:solidFill>
              <a:latin typeface="ＭＳ Ｐゴシック" panose="020B0600070205080204" pitchFamily="50" charset="-128"/>
              <a:ea typeface="ＭＳ Ｐゴシック" panose="020B0600070205080204" pitchFamily="50" charset="-128"/>
            </a:rPr>
            <a:t>の普通建設事業費の増</a:t>
          </a:r>
        </a:p>
        <a:p xmlns:a="http://schemas.openxmlformats.org/drawingml/2006/main">
          <a:r>
            <a:rPr lang="ja-JP" altLang="en-US" sz="1000" b="1" kern="1200">
              <a:solidFill>
                <a:schemeClr val="tx1"/>
              </a:solidFill>
              <a:latin typeface="ＭＳ Ｐゴシック" panose="020B0600070205080204" pitchFamily="50" charset="-128"/>
              <a:ea typeface="ＭＳ Ｐゴシック" panose="020B0600070205080204" pitchFamily="50" charset="-128"/>
            </a:rPr>
            <a:t>⇒滝沢中央小学校整備による</a:t>
          </a:r>
        </a:p>
      </cdr:txBody>
    </cdr:sp>
  </cdr:relSizeAnchor>
  <cdr:relSizeAnchor xmlns:cdr="http://schemas.openxmlformats.org/drawingml/2006/chartDrawing">
    <cdr:from>
      <cdr:x>0.0391</cdr:x>
      <cdr:y>0.85258</cdr:y>
    </cdr:from>
    <cdr:to>
      <cdr:x>0.95573</cdr:x>
      <cdr:y>0.90516</cdr:y>
    </cdr:to>
    <cdr:sp macro="" textlink="">
      <cdr:nvSpPr>
        <cdr:cNvPr id="3" name="四角形: 角を丸くする 2"/>
        <cdr:cNvSpPr/>
      </cdr:nvSpPr>
      <cdr:spPr>
        <a:xfrm xmlns:a="http://schemas.openxmlformats.org/drawingml/2006/main">
          <a:off x="197121" y="3828801"/>
          <a:ext cx="4620985" cy="236106"/>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lstStyle xmlns:a="http://schemas.openxmlformats.org/drawingml/2006/main"/>
        <a:p xmlns:a="http://schemas.openxmlformats.org/drawingml/2006/main">
          <a:pPr algn="ctr"/>
          <a:r>
            <a:rPr lang="en-US" altLang="ja-JP" kern="1200" dirty="0">
              <a:solidFill>
                <a:schemeClr val="tx1"/>
              </a:solidFill>
            </a:rPr>
            <a:t>※</a:t>
          </a:r>
          <a:r>
            <a:rPr lang="ja-JP" altLang="en-US" kern="1200" dirty="0">
              <a:solidFill>
                <a:schemeClr val="tx1"/>
              </a:solidFill>
            </a:rPr>
            <a:t>Ｈ</a:t>
          </a:r>
          <a:r>
            <a:rPr lang="en-US" altLang="ja-JP" kern="1200" dirty="0">
              <a:solidFill>
                <a:schemeClr val="tx1"/>
              </a:solidFill>
            </a:rPr>
            <a:t>28</a:t>
          </a:r>
          <a:r>
            <a:rPr lang="ja-JP" altLang="en-US" kern="1200" dirty="0">
              <a:solidFill>
                <a:schemeClr val="tx1"/>
              </a:solidFill>
            </a:rPr>
            <a:t>～Ｒ</a:t>
          </a:r>
          <a:r>
            <a:rPr lang="en-US" altLang="ja-JP" kern="1200" dirty="0">
              <a:solidFill>
                <a:schemeClr val="tx1"/>
              </a:solidFill>
            </a:rPr>
            <a:t>5</a:t>
          </a:r>
          <a:r>
            <a:rPr lang="ja-JP" altLang="en-US" kern="1200" dirty="0">
              <a:solidFill>
                <a:schemeClr val="tx1"/>
              </a:solidFill>
            </a:rPr>
            <a:t>は決算額、Ｒ</a:t>
          </a:r>
          <a:r>
            <a:rPr lang="en-US" altLang="ja-JP" kern="1200" dirty="0">
              <a:solidFill>
                <a:schemeClr val="tx1"/>
              </a:solidFill>
            </a:rPr>
            <a:t>6</a:t>
          </a:r>
          <a:r>
            <a:rPr lang="ja-JP" altLang="en-US" kern="1200" dirty="0">
              <a:solidFill>
                <a:schemeClr val="tx1"/>
              </a:solidFill>
            </a:rPr>
            <a:t>は</a:t>
          </a:r>
          <a:r>
            <a:rPr lang="en-US" altLang="ja-JP" kern="1200" dirty="0">
              <a:solidFill>
                <a:schemeClr val="tx1"/>
              </a:solidFill>
            </a:rPr>
            <a:t>3</a:t>
          </a:r>
          <a:r>
            <a:rPr lang="ja-JP" altLang="en-US" kern="1200" dirty="0">
              <a:solidFill>
                <a:schemeClr val="tx1"/>
              </a:solidFill>
            </a:rPr>
            <a:t>月補正後の予算額（繰越分含む）</a:t>
          </a:r>
        </a:p>
      </cdr:txBody>
    </cdr:sp>
  </cdr:relSizeAnchor>
  <cdr:relSizeAnchor xmlns:cdr="http://schemas.openxmlformats.org/drawingml/2006/chartDrawing">
    <cdr:from>
      <cdr:x>0.0526</cdr:x>
      <cdr:y>0.45483</cdr:y>
    </cdr:from>
    <cdr:to>
      <cdr:x>0.21077</cdr:x>
      <cdr:y>0.51824</cdr:y>
    </cdr:to>
    <cdr:sp macro="" textlink="">
      <cdr:nvSpPr>
        <cdr:cNvPr id="4" name="テキスト ボックス 6">
          <a:extLst xmlns:a="http://schemas.openxmlformats.org/drawingml/2006/main">
            <a:ext uri="{FF2B5EF4-FFF2-40B4-BE49-F238E27FC236}">
              <a16:creationId xmlns:a16="http://schemas.microsoft.com/office/drawing/2014/main" id="{6AE07DF8-B686-AF1E-0C78-F8602F3F5312}"/>
            </a:ext>
          </a:extLst>
        </cdr:cNvPr>
        <cdr:cNvSpPr txBox="1"/>
      </cdr:nvSpPr>
      <cdr:spPr>
        <a:xfrm xmlns:a="http://schemas.openxmlformats.org/drawingml/2006/main">
          <a:off x="265157" y="1666319"/>
          <a:ext cx="797389" cy="232301"/>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kumimoji="1" lang="en-US" altLang="ja-JP" sz="1000" kern="1200" dirty="0"/>
            <a:t>15.0</a:t>
          </a:r>
          <a:r>
            <a:rPr kumimoji="1" lang="ja-JP" altLang="en-US" sz="1000" kern="1200" dirty="0"/>
            <a:t>億円</a:t>
          </a:r>
        </a:p>
      </cdr:txBody>
    </cdr:sp>
  </cdr:relSizeAnchor>
  <cdr:relSizeAnchor xmlns:cdr="http://schemas.openxmlformats.org/drawingml/2006/chartDrawing">
    <cdr:from>
      <cdr:x>0.26746</cdr:x>
      <cdr:y>0.03407</cdr:y>
    </cdr:from>
    <cdr:to>
      <cdr:x>0.42249</cdr:x>
      <cdr:y>0.08754</cdr:y>
    </cdr:to>
    <cdr:sp macro="" textlink="">
      <cdr:nvSpPr>
        <cdr:cNvPr id="5" name="テキスト ボックス 4">
          <a:extLst xmlns:a="http://schemas.openxmlformats.org/drawingml/2006/main">
            <a:ext uri="{FF2B5EF4-FFF2-40B4-BE49-F238E27FC236}">
              <a16:creationId xmlns:a16="http://schemas.microsoft.com/office/drawing/2014/main" id="{16918611-9C55-9762-6E9A-693C7641BC71}"/>
            </a:ext>
          </a:extLst>
        </cdr:cNvPr>
        <cdr:cNvSpPr txBox="1"/>
      </cdr:nvSpPr>
      <cdr:spPr>
        <a:xfrm xmlns:a="http://schemas.openxmlformats.org/drawingml/2006/main">
          <a:off x="1348311" y="124814"/>
          <a:ext cx="781546" cy="195892"/>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kumimoji="1" lang="en-US" altLang="ja-JP" sz="1000" kern="1200" dirty="0"/>
            <a:t>38.1</a:t>
          </a:r>
          <a:r>
            <a:rPr kumimoji="1" lang="ja-JP" altLang="en-US" sz="1000" kern="1200" dirty="0"/>
            <a:t>億円</a:t>
          </a:r>
        </a:p>
      </cdr:txBody>
    </cdr:sp>
  </cdr:relSizeAnchor>
  <cdr:relSizeAnchor xmlns:cdr="http://schemas.openxmlformats.org/drawingml/2006/chartDrawing">
    <cdr:from>
      <cdr:x>0.84957</cdr:x>
      <cdr:y>0.26991</cdr:y>
    </cdr:from>
    <cdr:to>
      <cdr:x>1</cdr:x>
      <cdr:y>0.33876</cdr:y>
    </cdr:to>
    <cdr:sp macro="" textlink="">
      <cdr:nvSpPr>
        <cdr:cNvPr id="6" name="テキスト ボックス 5">
          <a:extLst xmlns:a="http://schemas.openxmlformats.org/drawingml/2006/main">
            <a:ext uri="{FF2B5EF4-FFF2-40B4-BE49-F238E27FC236}">
              <a16:creationId xmlns:a16="http://schemas.microsoft.com/office/drawing/2014/main" id="{BF74C878-52E0-3EA5-D487-4F328D031CF0}"/>
            </a:ext>
          </a:extLst>
        </cdr:cNvPr>
        <cdr:cNvSpPr txBox="1"/>
      </cdr:nvSpPr>
      <cdr:spPr>
        <a:xfrm xmlns:a="http://schemas.openxmlformats.org/drawingml/2006/main">
          <a:off x="4282893" y="988849"/>
          <a:ext cx="758366" cy="252238"/>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kumimoji="1" lang="en-US" altLang="ja-JP" sz="1000" kern="1200" dirty="0"/>
            <a:t>24.3</a:t>
          </a:r>
          <a:r>
            <a:rPr kumimoji="1" lang="ja-JP" altLang="en-US" sz="1000" kern="1200" dirty="0"/>
            <a:t>億円</a:t>
          </a:r>
        </a:p>
      </cdr:txBody>
    </cdr:sp>
  </cdr:relSizeAnchor>
  <cdr:relSizeAnchor xmlns:cdr="http://schemas.openxmlformats.org/drawingml/2006/chartDrawing">
    <cdr:from>
      <cdr:x>0.04254</cdr:x>
      <cdr:y>0</cdr:y>
    </cdr:from>
    <cdr:to>
      <cdr:x>0.19133</cdr:x>
      <cdr:y>0.09433</cdr:y>
    </cdr:to>
    <cdr:sp macro="" textlink="">
      <cdr:nvSpPr>
        <cdr:cNvPr id="7" name="テキスト ボックス 3">
          <a:extLst xmlns:a="http://schemas.openxmlformats.org/drawingml/2006/main">
            <a:ext uri="{FF2B5EF4-FFF2-40B4-BE49-F238E27FC236}">
              <a16:creationId xmlns:a16="http://schemas.microsoft.com/office/drawing/2014/main" id="{07DA4D00-EB77-4BC7-9F2F-4A3CAC74554E}"/>
            </a:ext>
          </a:extLst>
        </cdr:cNvPr>
        <cdr:cNvSpPr txBox="1"/>
      </cdr:nvSpPr>
      <cdr:spPr>
        <a:xfrm xmlns:a="http://schemas.openxmlformats.org/drawingml/2006/main">
          <a:off x="214454" y="0"/>
          <a:ext cx="750109" cy="423634"/>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kumimoji="1" lang="ja-JP" altLang="en-US" sz="1000" kern="1200" dirty="0"/>
            <a:t>百万円</a:t>
          </a:r>
        </a:p>
      </cdr:txBody>
    </cdr:sp>
  </cdr:relSizeAnchor>
  <cdr:relSizeAnchor xmlns:cdr="http://schemas.openxmlformats.org/drawingml/2006/chartDrawing">
    <cdr:from>
      <cdr:x>0.47831</cdr:x>
      <cdr:y>0.30886</cdr:y>
    </cdr:from>
    <cdr:to>
      <cdr:x>0.61564</cdr:x>
      <cdr:y>0.38374</cdr:y>
    </cdr:to>
    <cdr:sp macro="" textlink="">
      <cdr:nvSpPr>
        <cdr:cNvPr id="9" name="テキスト ボックス 8"/>
        <cdr:cNvSpPr txBox="1"/>
      </cdr:nvSpPr>
      <cdr:spPr>
        <a:xfrm xmlns:a="http://schemas.openxmlformats.org/drawingml/2006/main">
          <a:off x="2411285" y="1387022"/>
          <a:ext cx="692322" cy="336294"/>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kumimoji="1" lang="en-US" altLang="ja-JP" sz="1000" kern="1200" dirty="0"/>
            <a:t>22.4</a:t>
          </a:r>
          <a:r>
            <a:rPr kumimoji="1" lang="ja-JP" altLang="en-US" sz="1000" kern="1200" dirty="0"/>
            <a:t>億円</a:t>
          </a:r>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DB5F0317-8F40-47EA-AA8D-BEBED3F76FED}" type="datetimeFigureOut">
              <a:rPr kumimoji="1" lang="ja-JP" altLang="en-US" smtClean="0"/>
              <a:t>2025/2/21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CDF0D29-A158-43A4-BD54-2A1A928F45AB}" type="slidenum">
              <a:rPr kumimoji="1" lang="ja-JP" altLang="en-US" smtClean="0"/>
              <a:t>‹#›</a:t>
            </a:fld>
            <a:endParaRPr kumimoji="1" lang="ja-JP" altLang="en-US"/>
          </a:p>
        </p:txBody>
      </p:sp>
    </p:spTree>
    <p:extLst>
      <p:ext uri="{BB962C8B-B14F-4D97-AF65-F5344CB8AC3E}">
        <p14:creationId xmlns:p14="http://schemas.microsoft.com/office/powerpoint/2010/main" val="133222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B5F0317-8F40-47EA-AA8D-BEBED3F76FED}" type="datetimeFigureOut">
              <a:rPr kumimoji="1" lang="ja-JP" altLang="en-US" smtClean="0"/>
              <a:t>2025/2/21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CDF0D29-A158-43A4-BD54-2A1A928F45AB}" type="slidenum">
              <a:rPr kumimoji="1" lang="ja-JP" altLang="en-US" smtClean="0"/>
              <a:t>‹#›</a:t>
            </a:fld>
            <a:endParaRPr kumimoji="1" lang="ja-JP" altLang="en-US"/>
          </a:p>
        </p:txBody>
      </p:sp>
    </p:spTree>
    <p:extLst>
      <p:ext uri="{BB962C8B-B14F-4D97-AF65-F5344CB8AC3E}">
        <p14:creationId xmlns:p14="http://schemas.microsoft.com/office/powerpoint/2010/main" val="2189812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B5F0317-8F40-47EA-AA8D-BEBED3F76FED}" type="datetimeFigureOut">
              <a:rPr kumimoji="1" lang="ja-JP" altLang="en-US" smtClean="0"/>
              <a:t>2025/2/21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CDF0D29-A158-43A4-BD54-2A1A928F45AB}" type="slidenum">
              <a:rPr kumimoji="1" lang="ja-JP" altLang="en-US" smtClean="0"/>
              <a:t>‹#›</a:t>
            </a:fld>
            <a:endParaRPr kumimoji="1" lang="ja-JP" altLang="en-US"/>
          </a:p>
        </p:txBody>
      </p:sp>
    </p:spTree>
    <p:extLst>
      <p:ext uri="{BB962C8B-B14F-4D97-AF65-F5344CB8AC3E}">
        <p14:creationId xmlns:p14="http://schemas.microsoft.com/office/powerpoint/2010/main" val="1713205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B5F0317-8F40-47EA-AA8D-BEBED3F76FED}" type="datetimeFigureOut">
              <a:rPr kumimoji="1" lang="ja-JP" altLang="en-US" smtClean="0"/>
              <a:t>2025/2/21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CDF0D29-A158-43A4-BD54-2A1A928F45AB}" type="slidenum">
              <a:rPr kumimoji="1" lang="ja-JP" altLang="en-US" smtClean="0"/>
              <a:t>‹#›</a:t>
            </a:fld>
            <a:endParaRPr kumimoji="1" lang="ja-JP" altLang="en-US"/>
          </a:p>
        </p:txBody>
      </p:sp>
    </p:spTree>
    <p:extLst>
      <p:ext uri="{BB962C8B-B14F-4D97-AF65-F5344CB8AC3E}">
        <p14:creationId xmlns:p14="http://schemas.microsoft.com/office/powerpoint/2010/main" val="1924360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DB5F0317-8F40-47EA-AA8D-BEBED3F76FED}" type="datetimeFigureOut">
              <a:rPr kumimoji="1" lang="ja-JP" altLang="en-US" smtClean="0"/>
              <a:t>2025/2/21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CDF0D29-A158-43A4-BD54-2A1A928F45AB}" type="slidenum">
              <a:rPr kumimoji="1" lang="ja-JP" altLang="en-US" smtClean="0"/>
              <a:t>‹#›</a:t>
            </a:fld>
            <a:endParaRPr kumimoji="1" lang="ja-JP" altLang="en-US"/>
          </a:p>
        </p:txBody>
      </p:sp>
    </p:spTree>
    <p:extLst>
      <p:ext uri="{BB962C8B-B14F-4D97-AF65-F5344CB8AC3E}">
        <p14:creationId xmlns:p14="http://schemas.microsoft.com/office/powerpoint/2010/main" val="477586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DB5F0317-8F40-47EA-AA8D-BEBED3F76FED}" type="datetimeFigureOut">
              <a:rPr kumimoji="1" lang="ja-JP" altLang="en-US" smtClean="0"/>
              <a:t>2025/2/21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CDF0D29-A158-43A4-BD54-2A1A928F45AB}" type="slidenum">
              <a:rPr kumimoji="1" lang="ja-JP" altLang="en-US" smtClean="0"/>
              <a:t>‹#›</a:t>
            </a:fld>
            <a:endParaRPr kumimoji="1" lang="ja-JP" altLang="en-US"/>
          </a:p>
        </p:txBody>
      </p:sp>
    </p:spTree>
    <p:extLst>
      <p:ext uri="{BB962C8B-B14F-4D97-AF65-F5344CB8AC3E}">
        <p14:creationId xmlns:p14="http://schemas.microsoft.com/office/powerpoint/2010/main" val="4177024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DB5F0317-8F40-47EA-AA8D-BEBED3F76FED}" type="datetimeFigureOut">
              <a:rPr kumimoji="1" lang="ja-JP" altLang="en-US" smtClean="0"/>
              <a:t>2025/2/21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7CDF0D29-A158-43A4-BD54-2A1A928F45AB}" type="slidenum">
              <a:rPr kumimoji="1" lang="ja-JP" altLang="en-US" smtClean="0"/>
              <a:t>‹#›</a:t>
            </a:fld>
            <a:endParaRPr kumimoji="1" lang="ja-JP" altLang="en-US"/>
          </a:p>
        </p:txBody>
      </p:sp>
    </p:spTree>
    <p:extLst>
      <p:ext uri="{BB962C8B-B14F-4D97-AF65-F5344CB8AC3E}">
        <p14:creationId xmlns:p14="http://schemas.microsoft.com/office/powerpoint/2010/main" val="2753286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DB5F0317-8F40-47EA-AA8D-BEBED3F76FED}" type="datetimeFigureOut">
              <a:rPr kumimoji="1" lang="ja-JP" altLang="en-US" smtClean="0"/>
              <a:t>2025/2/21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7CDF0D29-A158-43A4-BD54-2A1A928F45AB}" type="slidenum">
              <a:rPr kumimoji="1" lang="ja-JP" altLang="en-US" smtClean="0"/>
              <a:t>‹#›</a:t>
            </a:fld>
            <a:endParaRPr kumimoji="1" lang="ja-JP" altLang="en-US"/>
          </a:p>
        </p:txBody>
      </p:sp>
    </p:spTree>
    <p:extLst>
      <p:ext uri="{BB962C8B-B14F-4D97-AF65-F5344CB8AC3E}">
        <p14:creationId xmlns:p14="http://schemas.microsoft.com/office/powerpoint/2010/main" val="714275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5F0317-8F40-47EA-AA8D-BEBED3F76FED}" type="datetimeFigureOut">
              <a:rPr kumimoji="1" lang="ja-JP" altLang="en-US" smtClean="0"/>
              <a:t>2025/2/21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7CDF0D29-A158-43A4-BD54-2A1A928F45AB}" type="slidenum">
              <a:rPr kumimoji="1" lang="ja-JP" altLang="en-US" smtClean="0"/>
              <a:t>‹#›</a:t>
            </a:fld>
            <a:endParaRPr kumimoji="1" lang="ja-JP" altLang="en-US"/>
          </a:p>
        </p:txBody>
      </p:sp>
    </p:spTree>
    <p:extLst>
      <p:ext uri="{BB962C8B-B14F-4D97-AF65-F5344CB8AC3E}">
        <p14:creationId xmlns:p14="http://schemas.microsoft.com/office/powerpoint/2010/main" val="3511130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B5F0317-8F40-47EA-AA8D-BEBED3F76FED}" type="datetimeFigureOut">
              <a:rPr kumimoji="1" lang="ja-JP" altLang="en-US" smtClean="0"/>
              <a:t>2025/2/21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CDF0D29-A158-43A4-BD54-2A1A928F45AB}" type="slidenum">
              <a:rPr kumimoji="1" lang="ja-JP" altLang="en-US" smtClean="0"/>
              <a:t>‹#›</a:t>
            </a:fld>
            <a:endParaRPr kumimoji="1" lang="ja-JP" altLang="en-US"/>
          </a:p>
        </p:txBody>
      </p:sp>
    </p:spTree>
    <p:extLst>
      <p:ext uri="{BB962C8B-B14F-4D97-AF65-F5344CB8AC3E}">
        <p14:creationId xmlns:p14="http://schemas.microsoft.com/office/powerpoint/2010/main" val="3202422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B5F0317-8F40-47EA-AA8D-BEBED3F76FED}" type="datetimeFigureOut">
              <a:rPr kumimoji="1" lang="ja-JP" altLang="en-US" smtClean="0"/>
              <a:t>2025/2/21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CDF0D29-A158-43A4-BD54-2A1A928F45AB}" type="slidenum">
              <a:rPr kumimoji="1" lang="ja-JP" altLang="en-US" smtClean="0"/>
              <a:t>‹#›</a:t>
            </a:fld>
            <a:endParaRPr kumimoji="1" lang="ja-JP" altLang="en-US"/>
          </a:p>
        </p:txBody>
      </p:sp>
    </p:spTree>
    <p:extLst>
      <p:ext uri="{BB962C8B-B14F-4D97-AF65-F5344CB8AC3E}">
        <p14:creationId xmlns:p14="http://schemas.microsoft.com/office/powerpoint/2010/main" val="3731447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5F0317-8F40-47EA-AA8D-BEBED3F76FED}" type="datetimeFigureOut">
              <a:rPr kumimoji="1" lang="ja-JP" altLang="en-US" smtClean="0"/>
              <a:t>2025/2/21</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DF0D29-A158-43A4-BD54-2A1A928F45AB}" type="slidenum">
              <a:rPr kumimoji="1" lang="ja-JP" altLang="en-US" smtClean="0"/>
              <a:t>‹#›</a:t>
            </a:fld>
            <a:endParaRPr kumimoji="1" lang="ja-JP" altLang="en-US"/>
          </a:p>
        </p:txBody>
      </p:sp>
    </p:spTree>
    <p:extLst>
      <p:ext uri="{BB962C8B-B14F-4D97-AF65-F5344CB8AC3E}">
        <p14:creationId xmlns:p14="http://schemas.microsoft.com/office/powerpoint/2010/main" val="2418047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chart" Target="../charts/chart2.xml"/><Relationship Id="rId1" Type="http://schemas.openxmlformats.org/officeDocument/2006/relationships/slideLayout" Target="../slideLayouts/slideLayout1.xml"/><Relationship Id="rId4" Type="http://schemas.openxmlformats.org/officeDocument/2006/relationships/image" Target="../media/image8.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Layout" Target="../diagrams/layout1.xml"/><Relationship Id="rId7" Type="http://schemas.openxmlformats.org/officeDocument/2006/relationships/image" Target="../media/image3.JP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11" Type="http://schemas.openxmlformats.org/officeDocument/2006/relationships/image" Target="../media/image7.JPG"/><Relationship Id="rId5" Type="http://schemas.openxmlformats.org/officeDocument/2006/relationships/diagramColors" Target="../diagrams/colors1.xml"/><Relationship Id="rId10" Type="http://schemas.openxmlformats.org/officeDocument/2006/relationships/image" Target="../media/image6.JPG"/><Relationship Id="rId4" Type="http://schemas.openxmlformats.org/officeDocument/2006/relationships/diagramQuickStyle" Target="../diagrams/quickStyle1.xml"/><Relationship Id="rId9"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a:extLst>
              <a:ext uri="{FF2B5EF4-FFF2-40B4-BE49-F238E27FC236}">
                <a16:creationId xmlns:a16="http://schemas.microsoft.com/office/drawing/2014/main" id="{2E251D85-8281-88DE-A27E-6A3E47BCD78E}"/>
              </a:ext>
            </a:extLst>
          </p:cNvPr>
          <p:cNvCxnSpPr/>
          <p:nvPr/>
        </p:nvCxnSpPr>
        <p:spPr>
          <a:xfrm>
            <a:off x="729683" y="3521869"/>
            <a:ext cx="8477591" cy="0"/>
          </a:xfrm>
          <a:prstGeom prst="line">
            <a:avLst/>
          </a:prstGeom>
          <a:ln w="34925">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2E091F9E-57D9-CBE2-5466-BD70408406DB}"/>
              </a:ext>
            </a:extLst>
          </p:cNvPr>
          <p:cNvSpPr/>
          <p:nvPr/>
        </p:nvSpPr>
        <p:spPr>
          <a:xfrm>
            <a:off x="475400" y="2513580"/>
            <a:ext cx="8955201" cy="12205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tLang="ja-JP" sz="1950" dirty="0">
              <a:solidFill>
                <a:schemeClr val="tx1"/>
              </a:solidFill>
              <a:latin typeface="FG角ｺﾞｼｯｸ体Ca-B" panose="020B0809000000000000" pitchFamily="49" charset="-128"/>
              <a:ea typeface="FG角ｺﾞｼｯｸ体Ca-B" panose="020B0809000000000000" pitchFamily="49" charset="-128"/>
            </a:endParaRPr>
          </a:p>
          <a:p>
            <a:pPr algn="ctr"/>
            <a:r>
              <a:rPr lang="ja-JP" altLang="en-US" sz="1950" dirty="0">
                <a:solidFill>
                  <a:schemeClr val="tx1"/>
                </a:solidFill>
                <a:latin typeface="FG角ｺﾞｼｯｸ体Ca-B" panose="020B0809000000000000" pitchFamily="49" charset="-128"/>
                <a:ea typeface="FG角ｺﾞｼｯｸ体Ca-B" panose="020B0809000000000000" pitchFamily="49" charset="-128"/>
              </a:rPr>
              <a:t>令和７年度重点事業等について</a:t>
            </a:r>
            <a:endParaRPr lang="en-US" altLang="ja-JP" sz="1950" dirty="0">
              <a:solidFill>
                <a:schemeClr val="tx1"/>
              </a:solidFill>
              <a:latin typeface="FG角ｺﾞｼｯｸ体Ca-B" panose="020B0809000000000000" pitchFamily="49" charset="-128"/>
              <a:ea typeface="FG角ｺﾞｼｯｸ体Ca-B" panose="020B0809000000000000" pitchFamily="49" charset="-128"/>
            </a:endParaRPr>
          </a:p>
        </p:txBody>
      </p:sp>
      <p:sp>
        <p:nvSpPr>
          <p:cNvPr id="8" name="正方形/長方形 7">
            <a:extLst>
              <a:ext uri="{FF2B5EF4-FFF2-40B4-BE49-F238E27FC236}">
                <a16:creationId xmlns:a16="http://schemas.microsoft.com/office/drawing/2014/main" id="{2EB6BC09-63DA-2B24-DDA3-02AB4F4FD1CB}"/>
              </a:ext>
            </a:extLst>
          </p:cNvPr>
          <p:cNvSpPr/>
          <p:nvPr/>
        </p:nvSpPr>
        <p:spPr>
          <a:xfrm>
            <a:off x="4643282" y="4830670"/>
            <a:ext cx="5062820" cy="122055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ja-JP" altLang="en-US" sz="1950" dirty="0">
                <a:solidFill>
                  <a:schemeClr val="tx1"/>
                </a:solidFill>
                <a:latin typeface="FG角ｺﾞｼｯｸ体Ca-B" panose="020B0809000000000000" pitchFamily="49" charset="-128"/>
                <a:ea typeface="FG角ｺﾞｼｯｸ体Ca-B" panose="020B0809000000000000" pitchFamily="49" charset="-128"/>
              </a:rPr>
              <a:t>令和７年２月２５日（火）</a:t>
            </a:r>
            <a:endParaRPr lang="en-US" altLang="ja-JP" sz="1950" dirty="0">
              <a:solidFill>
                <a:schemeClr val="tx1"/>
              </a:solidFill>
              <a:latin typeface="FG角ｺﾞｼｯｸ体Ca-B" panose="020B0809000000000000" pitchFamily="49" charset="-128"/>
              <a:ea typeface="FG角ｺﾞｼｯｸ体Ca-B" panose="020B0809000000000000" pitchFamily="49" charset="-128"/>
            </a:endParaRPr>
          </a:p>
          <a:p>
            <a:pPr algn="r"/>
            <a:r>
              <a:rPr lang="ja-JP" altLang="en-US" sz="1950" dirty="0">
                <a:solidFill>
                  <a:schemeClr val="tx1"/>
                </a:solidFill>
                <a:latin typeface="FG角ｺﾞｼｯｸ体Ca-B" panose="020B0809000000000000" pitchFamily="49" charset="-128"/>
                <a:ea typeface="FG角ｺﾞｼｯｸ体Ca-B" panose="020B0809000000000000" pitchFamily="49" charset="-128"/>
              </a:rPr>
              <a:t>令和６年度第２回滝沢市総合教育会議資料</a:t>
            </a:r>
            <a:endParaRPr lang="en-US" altLang="ja-JP" sz="1950" dirty="0">
              <a:solidFill>
                <a:schemeClr val="tx1"/>
              </a:solidFill>
              <a:latin typeface="FG角ｺﾞｼｯｸ体Ca-B" panose="020B0809000000000000" pitchFamily="49" charset="-128"/>
              <a:ea typeface="FG角ｺﾞｼｯｸ体Ca-B" panose="020B0809000000000000" pitchFamily="49" charset="-128"/>
            </a:endParaRPr>
          </a:p>
          <a:p>
            <a:pPr algn="r"/>
            <a:r>
              <a:rPr lang="ja-JP" altLang="en-US" sz="1950" dirty="0">
                <a:solidFill>
                  <a:schemeClr val="tx1"/>
                </a:solidFill>
                <a:latin typeface="FG角ｺﾞｼｯｸ体Ca-B" panose="020B0809000000000000" pitchFamily="49" charset="-128"/>
                <a:ea typeface="FG角ｺﾞｼｯｸ体Ca-B" panose="020B0809000000000000" pitchFamily="49" charset="-128"/>
              </a:rPr>
              <a:t>滝沢市企画総務部企画政策課</a:t>
            </a:r>
            <a:endParaRPr lang="en-US" altLang="ja-JP" sz="1950" dirty="0">
              <a:solidFill>
                <a:schemeClr val="tx1"/>
              </a:solidFill>
              <a:latin typeface="FG角ｺﾞｼｯｸ体Ca-B" panose="020B0809000000000000" pitchFamily="49" charset="-128"/>
              <a:ea typeface="FG角ｺﾞｼｯｸ体Ca-B" panose="020B0809000000000000" pitchFamily="49" charset="-128"/>
            </a:endParaRPr>
          </a:p>
        </p:txBody>
      </p:sp>
      <p:sp>
        <p:nvSpPr>
          <p:cNvPr id="9" name="正方形/長方形 8">
            <a:extLst>
              <a:ext uri="{FF2B5EF4-FFF2-40B4-BE49-F238E27FC236}">
                <a16:creationId xmlns:a16="http://schemas.microsoft.com/office/drawing/2014/main" id="{E94250C6-D651-30A5-99D2-6F05F89F731B}"/>
              </a:ext>
            </a:extLst>
          </p:cNvPr>
          <p:cNvSpPr/>
          <p:nvPr/>
        </p:nvSpPr>
        <p:spPr>
          <a:xfrm>
            <a:off x="6063214" y="6117568"/>
            <a:ext cx="3671631" cy="411275"/>
          </a:xfrm>
          <a:prstGeom prst="rect">
            <a:avLst/>
          </a:prstGeom>
          <a:noFill/>
          <a:ln>
            <a:solidFill>
              <a:srgbClr val="70AD47"/>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853" dirty="0">
                <a:solidFill>
                  <a:schemeClr val="tx1"/>
                </a:solidFill>
                <a:latin typeface="FG角ｺﾞｼｯｸ体Ca-B" panose="020B0809000000000000" pitchFamily="49" charset="-128"/>
                <a:ea typeface="FG角ｺﾞｼｯｸ体Ca-B" panose="020B0809000000000000" pitchFamily="49" charset="-128"/>
              </a:rPr>
              <a:t>本資料に記載している事業・予算額等は、現在市議会において審議中の内容であることをあらかじめご了承願います。</a:t>
            </a:r>
            <a:endParaRPr lang="en-US" altLang="ja-JP" sz="853" dirty="0">
              <a:solidFill>
                <a:schemeClr val="tx1"/>
              </a:solidFill>
              <a:latin typeface="FG角ｺﾞｼｯｸ体Ca-B" panose="020B0809000000000000" pitchFamily="49" charset="-128"/>
              <a:ea typeface="FG角ｺﾞｼｯｸ体Ca-B" panose="020B0809000000000000" pitchFamily="49" charset="-128"/>
            </a:endParaRPr>
          </a:p>
        </p:txBody>
      </p:sp>
      <p:sp>
        <p:nvSpPr>
          <p:cNvPr id="2" name="正方形/長方形 1">
            <a:extLst>
              <a:ext uri="{FF2B5EF4-FFF2-40B4-BE49-F238E27FC236}">
                <a16:creationId xmlns:a16="http://schemas.microsoft.com/office/drawing/2014/main" id="{6D73B973-B51D-8AB9-4163-790F213A7A5E}"/>
              </a:ext>
            </a:extLst>
          </p:cNvPr>
          <p:cNvSpPr/>
          <p:nvPr/>
        </p:nvSpPr>
        <p:spPr>
          <a:xfrm>
            <a:off x="8623526" y="471397"/>
            <a:ext cx="979544" cy="411276"/>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63" dirty="0">
                <a:solidFill>
                  <a:schemeClr val="tx1"/>
                </a:solidFill>
                <a:latin typeface="FG角ｺﾞｼｯｸ体Ca-B" panose="020B0809000000000000" pitchFamily="49" charset="-128"/>
                <a:ea typeface="FG角ｺﾞｼｯｸ体Ca-B" panose="020B0809000000000000" pitchFamily="49" charset="-128"/>
              </a:rPr>
              <a:t>資料１</a:t>
            </a:r>
            <a:endParaRPr lang="en-US" altLang="ja-JP" sz="1463" dirty="0">
              <a:solidFill>
                <a:schemeClr val="tx1"/>
              </a:solidFill>
              <a:latin typeface="FG角ｺﾞｼｯｸ体Ca-B" panose="020B0809000000000000" pitchFamily="49" charset="-128"/>
              <a:ea typeface="FG角ｺﾞｼｯｸ体Ca-B" panose="020B0809000000000000" pitchFamily="49" charset="-128"/>
            </a:endParaRPr>
          </a:p>
        </p:txBody>
      </p:sp>
    </p:spTree>
    <p:extLst>
      <p:ext uri="{BB962C8B-B14F-4D97-AF65-F5344CB8AC3E}">
        <p14:creationId xmlns:p14="http://schemas.microsoft.com/office/powerpoint/2010/main" val="42681340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711C49C-E822-BAF4-555A-7C3DD38C7FE1}"/>
              </a:ext>
            </a:extLst>
          </p:cNvPr>
          <p:cNvSpPr/>
          <p:nvPr/>
        </p:nvSpPr>
        <p:spPr>
          <a:xfrm>
            <a:off x="120649" y="766763"/>
            <a:ext cx="9657103" cy="457200"/>
          </a:xfrm>
          <a:prstGeom prst="rect">
            <a:avLst/>
          </a:prstGeom>
          <a:solidFill>
            <a:srgbClr val="70AD4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950" dirty="0">
                <a:latin typeface="FG角ｺﾞｼｯｸ体Ca-B" panose="020B0809000000000000" pitchFamily="49" charset="-128"/>
                <a:ea typeface="FG角ｺﾞｼｯｸ体Ca-B" panose="020B0809000000000000" pitchFamily="49" charset="-128"/>
              </a:rPr>
              <a:t>「はたらく滝沢」に関連する３つの重点事業</a:t>
            </a:r>
          </a:p>
        </p:txBody>
      </p:sp>
      <p:sp>
        <p:nvSpPr>
          <p:cNvPr id="2" name="正方形/長方形 1">
            <a:extLst>
              <a:ext uri="{FF2B5EF4-FFF2-40B4-BE49-F238E27FC236}">
                <a16:creationId xmlns:a16="http://schemas.microsoft.com/office/drawing/2014/main" id="{A7EAEA93-3487-2F21-AB17-41C4B81F37BE}"/>
              </a:ext>
            </a:extLst>
          </p:cNvPr>
          <p:cNvSpPr/>
          <p:nvPr/>
        </p:nvSpPr>
        <p:spPr>
          <a:xfrm>
            <a:off x="106136" y="1332821"/>
            <a:ext cx="9671617" cy="4656704"/>
          </a:xfrm>
          <a:prstGeom prst="rect">
            <a:avLst/>
          </a:prstGeom>
          <a:noFill/>
          <a:ln w="158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grpSp>
        <p:nvGrpSpPr>
          <p:cNvPr id="19" name="グループ化 18">
            <a:extLst>
              <a:ext uri="{FF2B5EF4-FFF2-40B4-BE49-F238E27FC236}">
                <a16:creationId xmlns:a16="http://schemas.microsoft.com/office/drawing/2014/main" id="{4E781598-B9C4-063D-A08D-971265194C7A}"/>
              </a:ext>
            </a:extLst>
          </p:cNvPr>
          <p:cNvGrpSpPr/>
          <p:nvPr/>
        </p:nvGrpSpPr>
        <p:grpSpPr>
          <a:xfrm>
            <a:off x="383778" y="1907722"/>
            <a:ext cx="4219859" cy="884466"/>
            <a:chOff x="472342" y="1556657"/>
            <a:chExt cx="5193672" cy="1088573"/>
          </a:xfrm>
        </p:grpSpPr>
        <p:sp>
          <p:nvSpPr>
            <p:cNvPr id="6" name="正方形/長方形 5">
              <a:extLst>
                <a:ext uri="{FF2B5EF4-FFF2-40B4-BE49-F238E27FC236}">
                  <a16:creationId xmlns:a16="http://schemas.microsoft.com/office/drawing/2014/main" id="{7127B0DD-C412-04F3-CECF-584101C4794E}"/>
                </a:ext>
              </a:extLst>
            </p:cNvPr>
            <p:cNvSpPr/>
            <p:nvPr/>
          </p:nvSpPr>
          <p:spPr>
            <a:xfrm>
              <a:off x="472342" y="1556658"/>
              <a:ext cx="5193672" cy="1088572"/>
            </a:xfrm>
            <a:prstGeom prst="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ltLang="ja-JP" sz="894" dirty="0">
                <a:solidFill>
                  <a:schemeClr val="tx1"/>
                </a:solidFill>
                <a:latin typeface="FG角ｺﾞｼｯｸ体Ca-B" panose="020B0809000000000000" pitchFamily="49" charset="-128"/>
                <a:ea typeface="FG角ｺﾞｼｯｸ体Ca-B" panose="020B0809000000000000" pitchFamily="49" charset="-128"/>
              </a:endParaRPr>
            </a:p>
            <a:p>
              <a:r>
                <a:rPr lang="ja-JP" altLang="en-US" sz="894" dirty="0">
                  <a:solidFill>
                    <a:schemeClr val="tx1"/>
                  </a:solidFill>
                  <a:latin typeface="FG角ｺﾞｼｯｸ体Ca-B" panose="020B0809000000000000" pitchFamily="49" charset="-128"/>
                  <a:ea typeface="FG角ｺﾞｼｯｸ体Ca-B" panose="020B0809000000000000" pitchFamily="49" charset="-128"/>
                </a:rPr>
                <a:t>市内企業への就職支援や起業支援をはじめ、将来のＩＴ人材の育成や大学と企業との交流のため、子どもから社会人を対象に人材育成の取組を実施することにより、地域内への人材定着やＵＩターン人材の雇用拡大及び起業を促進します。</a:t>
              </a:r>
              <a:endParaRPr lang="en-US" altLang="ja-JP" sz="894" dirty="0">
                <a:solidFill>
                  <a:schemeClr val="tx1"/>
                </a:solidFill>
                <a:latin typeface="FG角ｺﾞｼｯｸ体Ca-B" panose="020B0809000000000000" pitchFamily="49" charset="-128"/>
                <a:ea typeface="FG角ｺﾞｼｯｸ体Ca-B" panose="020B0809000000000000" pitchFamily="49" charset="-128"/>
              </a:endParaRPr>
            </a:p>
          </p:txBody>
        </p:sp>
        <p:sp>
          <p:nvSpPr>
            <p:cNvPr id="15" name="正方形/長方形 14">
              <a:extLst>
                <a:ext uri="{FF2B5EF4-FFF2-40B4-BE49-F238E27FC236}">
                  <a16:creationId xmlns:a16="http://schemas.microsoft.com/office/drawing/2014/main" id="{994D9E94-A18D-64B9-C34D-C178117A5B0C}"/>
                </a:ext>
              </a:extLst>
            </p:cNvPr>
            <p:cNvSpPr/>
            <p:nvPr/>
          </p:nvSpPr>
          <p:spPr>
            <a:xfrm>
              <a:off x="472342" y="1556657"/>
              <a:ext cx="1601387" cy="28847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894" dirty="0">
                  <a:solidFill>
                    <a:schemeClr val="tx1"/>
                  </a:solidFill>
                  <a:latin typeface="FG角ｺﾞｼｯｸ体Ca-B" panose="020B0809000000000000" pitchFamily="49" charset="-128"/>
                  <a:ea typeface="FG角ｺﾞｼｯｸ体Ca-B" panose="020B0809000000000000" pitchFamily="49" charset="-128"/>
                </a:rPr>
                <a:t>事業の意図やねらい</a:t>
              </a:r>
            </a:p>
          </p:txBody>
        </p:sp>
      </p:grpSp>
      <p:sp>
        <p:nvSpPr>
          <p:cNvPr id="17" name="正方形/長方形 16">
            <a:extLst>
              <a:ext uri="{FF2B5EF4-FFF2-40B4-BE49-F238E27FC236}">
                <a16:creationId xmlns:a16="http://schemas.microsoft.com/office/drawing/2014/main" id="{8C89D262-A12D-6FDF-319B-9BE2D43BBD29}"/>
              </a:ext>
            </a:extLst>
          </p:cNvPr>
          <p:cNvSpPr/>
          <p:nvPr/>
        </p:nvSpPr>
        <p:spPr>
          <a:xfrm>
            <a:off x="4736307" y="1814853"/>
            <a:ext cx="5041445" cy="10276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975" dirty="0">
                <a:solidFill>
                  <a:schemeClr val="tx1"/>
                </a:solidFill>
                <a:latin typeface="FG角ｺﾞｼｯｸ体Ca-B" panose="020B0809000000000000" pitchFamily="49" charset="-128"/>
                <a:ea typeface="FG角ｺﾞｼｯｸ体Ca-B" panose="020B0809000000000000" pitchFamily="49" charset="-128"/>
              </a:rPr>
              <a:t>（令和７年度の具体的な取組</a:t>
            </a:r>
            <a:endParaRPr lang="en-US" altLang="ja-JP" sz="975" dirty="0">
              <a:solidFill>
                <a:schemeClr val="tx1"/>
              </a:solidFill>
              <a:latin typeface="FG角ｺﾞｼｯｸ体Ca-B" panose="020B0809000000000000" pitchFamily="49" charset="-128"/>
              <a:ea typeface="FG角ｺﾞｼｯｸ体Ca-B" panose="020B0809000000000000" pitchFamily="49" charset="-128"/>
            </a:endParaRPr>
          </a:p>
          <a:p>
            <a:r>
              <a:rPr lang="ja-JP" altLang="en-US" sz="975" dirty="0">
                <a:solidFill>
                  <a:schemeClr val="tx1"/>
                </a:solidFill>
                <a:latin typeface="FG角ｺﾞｼｯｸ体Ca-B" panose="020B0809000000000000" pitchFamily="49" charset="-128"/>
                <a:ea typeface="FG角ｺﾞｼｯｸ体Ca-B" panose="020B0809000000000000" pitchFamily="49" charset="-128"/>
              </a:rPr>
              <a:t>〇市内中小企業の</a:t>
            </a:r>
            <a:r>
              <a:rPr lang="en-US" altLang="ja-JP" sz="975" dirty="0">
                <a:solidFill>
                  <a:schemeClr val="tx1"/>
                </a:solidFill>
                <a:latin typeface="FG角ｺﾞｼｯｸ体Ca-B" panose="020B0809000000000000" pitchFamily="49" charset="-128"/>
                <a:ea typeface="FG角ｺﾞｼｯｸ体Ca-B" panose="020B0809000000000000" pitchFamily="49" charset="-128"/>
              </a:rPr>
              <a:t>IT</a:t>
            </a:r>
            <a:r>
              <a:rPr lang="ja-JP" altLang="en-US" sz="975" dirty="0">
                <a:solidFill>
                  <a:schemeClr val="tx1"/>
                </a:solidFill>
                <a:latin typeface="FG角ｺﾞｼｯｸ体Ca-B" panose="020B0809000000000000" pitchFamily="49" charset="-128"/>
                <a:ea typeface="FG角ｺﾞｼｯｸ体Ca-B" panose="020B0809000000000000" pitchFamily="49" charset="-128"/>
              </a:rPr>
              <a:t>課題解決及び</a:t>
            </a:r>
            <a:r>
              <a:rPr lang="en-US" altLang="ja-JP" sz="975" dirty="0">
                <a:solidFill>
                  <a:schemeClr val="tx1"/>
                </a:solidFill>
                <a:latin typeface="FG角ｺﾞｼｯｸ体Ca-B" panose="020B0809000000000000" pitchFamily="49" charset="-128"/>
                <a:ea typeface="FG角ｺﾞｼｯｸ体Ca-B" panose="020B0809000000000000" pitchFamily="49" charset="-128"/>
              </a:rPr>
              <a:t>IT</a:t>
            </a:r>
            <a:r>
              <a:rPr lang="ja-JP" altLang="en-US" sz="975" dirty="0">
                <a:solidFill>
                  <a:schemeClr val="tx1"/>
                </a:solidFill>
                <a:latin typeface="FG角ｺﾞｼｯｸ体Ca-B" panose="020B0809000000000000" pitchFamily="49" charset="-128"/>
                <a:ea typeface="FG角ｺﾞｼｯｸ体Ca-B" panose="020B0809000000000000" pitchFamily="49" charset="-128"/>
              </a:rPr>
              <a:t>産業人材の育成</a:t>
            </a:r>
          </a:p>
          <a:p>
            <a:r>
              <a:rPr lang="ja-JP" altLang="en-US" sz="975" dirty="0">
                <a:solidFill>
                  <a:schemeClr val="tx1"/>
                </a:solidFill>
                <a:latin typeface="FG角ｺﾞｼｯｸ体Ca-B" panose="020B0809000000000000" pitchFamily="49" charset="-128"/>
                <a:ea typeface="FG角ｺﾞｼｯｸ体Ca-B" panose="020B0809000000000000" pitchFamily="49" charset="-128"/>
              </a:rPr>
              <a:t>〇産学官連携による企業の経営基盤強化及び地域中小企業の産業人材の育成</a:t>
            </a:r>
          </a:p>
          <a:p>
            <a:r>
              <a:rPr lang="ja-JP" altLang="en-US" sz="975" dirty="0">
                <a:solidFill>
                  <a:schemeClr val="tx1"/>
                </a:solidFill>
                <a:latin typeface="FG角ｺﾞｼｯｸ体Ca-B" panose="020B0809000000000000" pitchFamily="49" charset="-128"/>
                <a:ea typeface="FG角ｺﾞｼｯｸ体Ca-B" panose="020B0809000000000000" pitchFamily="49" charset="-128"/>
              </a:rPr>
              <a:t>〇市内企業への就職支援や企業支援、雇用拡大に関するセミナーの実施</a:t>
            </a:r>
          </a:p>
          <a:p>
            <a:r>
              <a:rPr lang="ja-JP" altLang="en-US" sz="975" dirty="0">
                <a:solidFill>
                  <a:schemeClr val="tx1"/>
                </a:solidFill>
                <a:latin typeface="FG角ｺﾞｼｯｸ体Ca-B" panose="020B0809000000000000" pitchFamily="49" charset="-128"/>
                <a:ea typeface="FG角ｺﾞｼｯｸ体Ca-B" panose="020B0809000000000000" pitchFamily="49" charset="-128"/>
              </a:rPr>
              <a:t>〇地域特性を生かした情報通信産業を担う人材育成事業の実施</a:t>
            </a:r>
          </a:p>
          <a:p>
            <a:r>
              <a:rPr lang="ja-JP" altLang="en-US" sz="975" dirty="0">
                <a:solidFill>
                  <a:schemeClr val="tx1"/>
                </a:solidFill>
                <a:latin typeface="FG角ｺﾞｼｯｸ体Ca-B" panose="020B0809000000000000" pitchFamily="49" charset="-128"/>
                <a:ea typeface="FG角ｺﾞｼｯｸ体Ca-B" panose="020B0809000000000000" pitchFamily="49" charset="-128"/>
              </a:rPr>
              <a:t>〇地域活性化起業人による教育機関、商工会及び市内企業等と連携した人材育成</a:t>
            </a:r>
            <a:endParaRPr lang="en-US" altLang="ja-JP" sz="975" dirty="0">
              <a:solidFill>
                <a:schemeClr val="tx1"/>
              </a:solidFill>
              <a:latin typeface="FG角ｺﾞｼｯｸ体Ca-B" panose="020B0809000000000000" pitchFamily="49" charset="-128"/>
              <a:ea typeface="FG角ｺﾞｼｯｸ体Ca-B" panose="020B0809000000000000" pitchFamily="49" charset="-128"/>
            </a:endParaRPr>
          </a:p>
        </p:txBody>
      </p:sp>
      <p:grpSp>
        <p:nvGrpSpPr>
          <p:cNvPr id="26" name="グループ化 25">
            <a:extLst>
              <a:ext uri="{FF2B5EF4-FFF2-40B4-BE49-F238E27FC236}">
                <a16:creationId xmlns:a16="http://schemas.microsoft.com/office/drawing/2014/main" id="{4D53D77E-F6C4-FAA2-4AD7-D8265BB127C5}"/>
              </a:ext>
            </a:extLst>
          </p:cNvPr>
          <p:cNvGrpSpPr/>
          <p:nvPr/>
        </p:nvGrpSpPr>
        <p:grpSpPr>
          <a:xfrm>
            <a:off x="383779" y="1425688"/>
            <a:ext cx="9241403" cy="384742"/>
            <a:chOff x="472342" y="963385"/>
            <a:chExt cx="11374035" cy="473529"/>
          </a:xfrm>
        </p:grpSpPr>
        <p:sp>
          <p:nvSpPr>
            <p:cNvPr id="3" name="正方形/長方形 2">
              <a:extLst>
                <a:ext uri="{FF2B5EF4-FFF2-40B4-BE49-F238E27FC236}">
                  <a16:creationId xmlns:a16="http://schemas.microsoft.com/office/drawing/2014/main" id="{EC262945-17B1-62D6-D07A-C2B783A3AA28}"/>
                </a:ext>
              </a:extLst>
            </p:cNvPr>
            <p:cNvSpPr/>
            <p:nvPr/>
          </p:nvSpPr>
          <p:spPr>
            <a:xfrm>
              <a:off x="472342" y="968829"/>
              <a:ext cx="8932913" cy="468085"/>
            </a:xfrm>
            <a:prstGeom prst="rect">
              <a:avLst/>
            </a:prstGeom>
            <a:solidFill>
              <a:srgbClr val="70AD47"/>
            </a:solidFill>
            <a:ln>
              <a:solidFill>
                <a:srgbClr val="54CCC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950" dirty="0">
                  <a:latin typeface="FG角ｺﾞｼｯｸ体Ca-B" panose="020B0809000000000000" pitchFamily="49" charset="-128"/>
                  <a:ea typeface="FG角ｺﾞｼｯｸ体Ca-B" panose="020B0809000000000000" pitchFamily="49" charset="-128"/>
                </a:rPr>
                <a:t>１　産業人材育成事業（</a:t>
              </a:r>
              <a:r>
                <a:rPr lang="en-US" altLang="ja-JP" sz="1950" dirty="0">
                  <a:latin typeface="FG角ｺﾞｼｯｸ体Ca-B" panose="020B0809000000000000" pitchFamily="49" charset="-128"/>
                  <a:ea typeface="FG角ｺﾞｼｯｸ体Ca-B" panose="020B0809000000000000" pitchFamily="49" charset="-128"/>
                </a:rPr>
                <a:t>12,420</a:t>
              </a:r>
              <a:r>
                <a:rPr lang="ja-JP" altLang="en-US" sz="1950" dirty="0">
                  <a:latin typeface="FG角ｺﾞｼｯｸ体Ca-B" panose="020B0809000000000000" pitchFamily="49" charset="-128"/>
                  <a:ea typeface="FG角ｺﾞｼｯｸ体Ca-B" panose="020B0809000000000000" pitchFamily="49" charset="-128"/>
                </a:rPr>
                <a:t>千円）</a:t>
              </a:r>
            </a:p>
          </p:txBody>
        </p:sp>
        <p:sp>
          <p:nvSpPr>
            <p:cNvPr id="25" name="正方形/長方形 24">
              <a:extLst>
                <a:ext uri="{FF2B5EF4-FFF2-40B4-BE49-F238E27FC236}">
                  <a16:creationId xmlns:a16="http://schemas.microsoft.com/office/drawing/2014/main" id="{57E5D1FB-4CC3-EAB5-80E5-16D1DBD0FE2B}"/>
                </a:ext>
              </a:extLst>
            </p:cNvPr>
            <p:cNvSpPr/>
            <p:nvPr/>
          </p:nvSpPr>
          <p:spPr>
            <a:xfrm>
              <a:off x="9552214" y="963385"/>
              <a:ext cx="2294163" cy="468085"/>
            </a:xfrm>
            <a:prstGeom prst="rect">
              <a:avLst/>
            </a:prstGeom>
            <a:solidFill>
              <a:schemeClr val="bg1"/>
            </a:solidFill>
            <a:ln w="28575">
              <a:solidFill>
                <a:srgbClr val="70AD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25" dirty="0">
                  <a:solidFill>
                    <a:srgbClr val="70AD47"/>
                  </a:solidFill>
                  <a:latin typeface="FG角ｺﾞｼｯｸ体Ca-B" panose="020B0809000000000000" pitchFamily="49" charset="-128"/>
                  <a:ea typeface="FG角ｺﾞｼｯｸ体Ca-B" panose="020B0809000000000000" pitchFamily="49" charset="-128"/>
                </a:rPr>
                <a:t>経済産業部</a:t>
              </a:r>
            </a:p>
          </p:txBody>
        </p:sp>
      </p:grpSp>
      <p:grpSp>
        <p:nvGrpSpPr>
          <p:cNvPr id="27" name="グループ化 26">
            <a:extLst>
              <a:ext uri="{FF2B5EF4-FFF2-40B4-BE49-F238E27FC236}">
                <a16:creationId xmlns:a16="http://schemas.microsoft.com/office/drawing/2014/main" id="{4F826841-AA88-90D0-3041-0C29C311CAD6}"/>
              </a:ext>
            </a:extLst>
          </p:cNvPr>
          <p:cNvGrpSpPr/>
          <p:nvPr/>
        </p:nvGrpSpPr>
        <p:grpSpPr>
          <a:xfrm>
            <a:off x="383778" y="3429000"/>
            <a:ext cx="4219859" cy="884466"/>
            <a:chOff x="472342" y="1556657"/>
            <a:chExt cx="5193672" cy="1088573"/>
          </a:xfrm>
        </p:grpSpPr>
        <p:sp>
          <p:nvSpPr>
            <p:cNvPr id="28" name="正方形/長方形 27">
              <a:extLst>
                <a:ext uri="{FF2B5EF4-FFF2-40B4-BE49-F238E27FC236}">
                  <a16:creationId xmlns:a16="http://schemas.microsoft.com/office/drawing/2014/main" id="{5979FC46-2704-95A7-1D63-DAFA2ED53B39}"/>
                </a:ext>
              </a:extLst>
            </p:cNvPr>
            <p:cNvSpPr/>
            <p:nvPr/>
          </p:nvSpPr>
          <p:spPr>
            <a:xfrm>
              <a:off x="472342" y="1556658"/>
              <a:ext cx="5193672" cy="1088572"/>
            </a:xfrm>
            <a:prstGeom prst="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ltLang="ja-JP" sz="894" dirty="0">
                <a:solidFill>
                  <a:schemeClr val="tx1"/>
                </a:solidFill>
                <a:latin typeface="FG角ｺﾞｼｯｸ体Ca-B" panose="020B0809000000000000" pitchFamily="49" charset="-128"/>
                <a:ea typeface="FG角ｺﾞｼｯｸ体Ca-B" panose="020B0809000000000000" pitchFamily="49" charset="-128"/>
              </a:endParaRPr>
            </a:p>
            <a:p>
              <a:r>
                <a:rPr lang="ja-JP" altLang="en-US" sz="975" dirty="0">
                  <a:solidFill>
                    <a:schemeClr val="tx1"/>
                  </a:solidFill>
                  <a:latin typeface="FG角ｺﾞｼｯｸ体Ca-B" panose="020B0809000000000000" pitchFamily="49" charset="-128"/>
                  <a:ea typeface="FG角ｺﾞｼｯｸ体Ca-B" panose="020B0809000000000000" pitchFamily="49" charset="-128"/>
                </a:rPr>
                <a:t>地域産業の振興、雇用の拡大及びＩＴ人材の育成を目的とし、岩手県立大学周辺地域にＩＣＴ産業等の集積を図るため、新たな産業用地の整備を進めます。</a:t>
              </a:r>
            </a:p>
          </p:txBody>
        </p:sp>
        <p:sp>
          <p:nvSpPr>
            <p:cNvPr id="29" name="正方形/長方形 28">
              <a:extLst>
                <a:ext uri="{FF2B5EF4-FFF2-40B4-BE49-F238E27FC236}">
                  <a16:creationId xmlns:a16="http://schemas.microsoft.com/office/drawing/2014/main" id="{FF397249-2CCB-1F3D-D7B8-376134A55BC6}"/>
                </a:ext>
              </a:extLst>
            </p:cNvPr>
            <p:cNvSpPr/>
            <p:nvPr/>
          </p:nvSpPr>
          <p:spPr>
            <a:xfrm>
              <a:off x="472342" y="1556657"/>
              <a:ext cx="1601387" cy="28847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894" dirty="0">
                  <a:solidFill>
                    <a:schemeClr val="tx1"/>
                  </a:solidFill>
                  <a:latin typeface="FG角ｺﾞｼｯｸ体Ca-B" panose="020B0809000000000000" pitchFamily="49" charset="-128"/>
                  <a:ea typeface="FG角ｺﾞｼｯｸ体Ca-B" panose="020B0809000000000000" pitchFamily="49" charset="-128"/>
                </a:rPr>
                <a:t>事業の意図やねらい</a:t>
              </a:r>
            </a:p>
          </p:txBody>
        </p:sp>
      </p:grpSp>
      <p:sp>
        <p:nvSpPr>
          <p:cNvPr id="30" name="正方形/長方形 29">
            <a:extLst>
              <a:ext uri="{FF2B5EF4-FFF2-40B4-BE49-F238E27FC236}">
                <a16:creationId xmlns:a16="http://schemas.microsoft.com/office/drawing/2014/main" id="{E91CC017-4BF2-97A9-A379-5352FFA0C466}"/>
              </a:ext>
            </a:extLst>
          </p:cNvPr>
          <p:cNvSpPr/>
          <p:nvPr/>
        </p:nvSpPr>
        <p:spPr>
          <a:xfrm>
            <a:off x="4736307" y="3429001"/>
            <a:ext cx="5041445" cy="8844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975" dirty="0">
                <a:solidFill>
                  <a:schemeClr val="tx1"/>
                </a:solidFill>
                <a:latin typeface="FG角ｺﾞｼｯｸ体Ca-B" panose="020B0809000000000000" pitchFamily="49" charset="-128"/>
                <a:ea typeface="FG角ｺﾞｼｯｸ体Ca-B" panose="020B0809000000000000" pitchFamily="49" charset="-128"/>
              </a:rPr>
              <a:t>（令和７年度の具体的な取組）</a:t>
            </a:r>
            <a:endParaRPr lang="en-US" altLang="ja-JP" sz="975" dirty="0">
              <a:solidFill>
                <a:schemeClr val="tx1"/>
              </a:solidFill>
              <a:latin typeface="FG角ｺﾞｼｯｸ体Ca-B" panose="020B0809000000000000" pitchFamily="49" charset="-128"/>
              <a:ea typeface="FG角ｺﾞｼｯｸ体Ca-B" panose="020B0809000000000000" pitchFamily="49" charset="-128"/>
            </a:endParaRPr>
          </a:p>
          <a:p>
            <a:r>
              <a:rPr lang="ja-JP" altLang="en-US" sz="975" dirty="0">
                <a:solidFill>
                  <a:schemeClr val="tx1"/>
                </a:solidFill>
                <a:latin typeface="FG角ｺﾞｼｯｸ体Ca-B" panose="020B0809000000000000" pitchFamily="49" charset="-128"/>
                <a:ea typeface="FG角ｺﾞｼｯｸ体Ca-B" panose="020B0809000000000000" pitchFamily="49" charset="-128"/>
              </a:rPr>
              <a:t>〇事業構想の実現に向けた基本設計の実施</a:t>
            </a:r>
            <a:r>
              <a:rPr lang="en-US" altLang="ja-JP" sz="975" dirty="0">
                <a:solidFill>
                  <a:srgbClr val="FF0000"/>
                </a:solidFill>
                <a:latin typeface="FG角ｺﾞｼｯｸ体Ca-B" panose="020B0809000000000000" pitchFamily="49" charset="-128"/>
                <a:ea typeface="FG角ｺﾞｼｯｸ体Ca-B" panose="020B0809000000000000" pitchFamily="49" charset="-128"/>
              </a:rPr>
              <a:t>【</a:t>
            </a:r>
            <a:r>
              <a:rPr lang="ja-JP" altLang="en-US" sz="975" dirty="0">
                <a:solidFill>
                  <a:srgbClr val="FF0000"/>
                </a:solidFill>
                <a:latin typeface="FG角ｺﾞｼｯｸ体Ca-B" panose="020B0809000000000000" pitchFamily="49" charset="-128"/>
                <a:ea typeface="FG角ｺﾞｼｯｸ体Ca-B" panose="020B0809000000000000" pitchFamily="49" charset="-128"/>
              </a:rPr>
              <a:t>新規</a:t>
            </a:r>
            <a:r>
              <a:rPr lang="en-US" altLang="ja-JP" sz="975" dirty="0">
                <a:solidFill>
                  <a:srgbClr val="FF0000"/>
                </a:solidFill>
                <a:latin typeface="FG角ｺﾞｼｯｸ体Ca-B" panose="020B0809000000000000" pitchFamily="49" charset="-128"/>
                <a:ea typeface="FG角ｺﾞｼｯｸ体Ca-B" panose="020B0809000000000000" pitchFamily="49" charset="-128"/>
              </a:rPr>
              <a:t>】</a:t>
            </a:r>
            <a:endParaRPr lang="ja-JP" altLang="en-US" sz="975" dirty="0">
              <a:solidFill>
                <a:schemeClr val="tx1"/>
              </a:solidFill>
              <a:latin typeface="FG角ｺﾞｼｯｸ体Ca-B" panose="020B0809000000000000" pitchFamily="49" charset="-128"/>
              <a:ea typeface="FG角ｺﾞｼｯｸ体Ca-B" panose="020B0809000000000000" pitchFamily="49" charset="-128"/>
            </a:endParaRPr>
          </a:p>
          <a:p>
            <a:r>
              <a:rPr lang="ja-JP" altLang="en-US" sz="975" dirty="0">
                <a:solidFill>
                  <a:schemeClr val="tx1"/>
                </a:solidFill>
                <a:latin typeface="FG角ｺﾞｼｯｸ体Ca-B" panose="020B0809000000000000" pitchFamily="49" charset="-128"/>
                <a:ea typeface="FG角ｺﾞｼｯｸ体Ca-B" panose="020B0809000000000000" pitchFamily="49" charset="-128"/>
              </a:rPr>
              <a:t>〇新たな産業用地取得に向けた関係機関との協議及び手続</a:t>
            </a:r>
          </a:p>
          <a:p>
            <a:r>
              <a:rPr lang="ja-JP" altLang="en-US" sz="975" dirty="0">
                <a:solidFill>
                  <a:schemeClr val="tx1"/>
                </a:solidFill>
                <a:latin typeface="FG角ｺﾞｼｯｸ体Ca-B" panose="020B0809000000000000" pitchFamily="49" charset="-128"/>
                <a:ea typeface="FG角ｺﾞｼｯｸ体Ca-B" panose="020B0809000000000000" pitchFamily="49" charset="-128"/>
              </a:rPr>
              <a:t>〇整備手法についての情報収集及び検討</a:t>
            </a:r>
          </a:p>
          <a:p>
            <a:r>
              <a:rPr lang="ja-JP" altLang="en-US" sz="975" dirty="0">
                <a:solidFill>
                  <a:schemeClr val="tx1"/>
                </a:solidFill>
                <a:latin typeface="FG角ｺﾞｼｯｸ体Ca-B" panose="020B0809000000000000" pitchFamily="49" charset="-128"/>
                <a:ea typeface="FG角ｺﾞｼｯｸ体Ca-B" panose="020B0809000000000000" pitchFamily="49" charset="-128"/>
              </a:rPr>
              <a:t>〇</a:t>
            </a:r>
            <a:r>
              <a:rPr lang="en-US" altLang="ja-JP" sz="975" dirty="0">
                <a:solidFill>
                  <a:schemeClr val="tx1"/>
                </a:solidFill>
                <a:latin typeface="FG角ｺﾞｼｯｸ体Ca-B" panose="020B0809000000000000" pitchFamily="49" charset="-128"/>
                <a:ea typeface="FG角ｺﾞｼｯｸ体Ca-B" panose="020B0809000000000000" pitchFamily="49" charset="-128"/>
              </a:rPr>
              <a:t>ICT</a:t>
            </a:r>
            <a:r>
              <a:rPr lang="ja-JP" altLang="en-US" sz="975" dirty="0">
                <a:solidFill>
                  <a:schemeClr val="tx1"/>
                </a:solidFill>
                <a:latin typeface="FG角ｺﾞｼｯｸ体Ca-B" panose="020B0809000000000000" pitchFamily="49" charset="-128"/>
                <a:ea typeface="FG角ｺﾞｼｯｸ体Ca-B" panose="020B0809000000000000" pitchFamily="49" charset="-128"/>
              </a:rPr>
              <a:t>産業集積拠点への企業誘致活動の実施</a:t>
            </a:r>
          </a:p>
        </p:txBody>
      </p:sp>
      <p:grpSp>
        <p:nvGrpSpPr>
          <p:cNvPr id="31" name="グループ化 30">
            <a:extLst>
              <a:ext uri="{FF2B5EF4-FFF2-40B4-BE49-F238E27FC236}">
                <a16:creationId xmlns:a16="http://schemas.microsoft.com/office/drawing/2014/main" id="{346B992C-C2AC-B2AE-523F-315C677D94E0}"/>
              </a:ext>
            </a:extLst>
          </p:cNvPr>
          <p:cNvGrpSpPr/>
          <p:nvPr/>
        </p:nvGrpSpPr>
        <p:grpSpPr>
          <a:xfrm>
            <a:off x="383779" y="2946967"/>
            <a:ext cx="9241403" cy="384742"/>
            <a:chOff x="472342" y="963385"/>
            <a:chExt cx="11374035" cy="473529"/>
          </a:xfrm>
        </p:grpSpPr>
        <p:sp>
          <p:nvSpPr>
            <p:cNvPr id="32" name="正方形/長方形 31">
              <a:extLst>
                <a:ext uri="{FF2B5EF4-FFF2-40B4-BE49-F238E27FC236}">
                  <a16:creationId xmlns:a16="http://schemas.microsoft.com/office/drawing/2014/main" id="{ABC62B0A-5A5D-8910-CDC1-A8A9DAC3893A}"/>
                </a:ext>
              </a:extLst>
            </p:cNvPr>
            <p:cNvSpPr/>
            <p:nvPr/>
          </p:nvSpPr>
          <p:spPr>
            <a:xfrm>
              <a:off x="472342" y="968829"/>
              <a:ext cx="8932913" cy="468085"/>
            </a:xfrm>
            <a:prstGeom prst="rect">
              <a:avLst/>
            </a:prstGeom>
            <a:solidFill>
              <a:srgbClr val="70AD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950" dirty="0">
                  <a:latin typeface="FG角ｺﾞｼｯｸ体Ca-B" panose="020B0809000000000000" pitchFamily="49" charset="-128"/>
                  <a:ea typeface="FG角ｺﾞｼｯｸ体Ca-B" panose="020B0809000000000000" pitchFamily="49" charset="-128"/>
                </a:rPr>
                <a:t>２　ＩＣＴ産業集積拠点整備事業（</a:t>
              </a:r>
              <a:r>
                <a:rPr lang="en-US" altLang="ja-JP" sz="1950" dirty="0">
                  <a:latin typeface="FG角ｺﾞｼｯｸ体Ca-B" panose="020B0809000000000000" pitchFamily="49" charset="-128"/>
                  <a:ea typeface="FG角ｺﾞｼｯｸ体Ca-B" panose="020B0809000000000000" pitchFamily="49" charset="-128"/>
                </a:rPr>
                <a:t>34,000</a:t>
              </a:r>
              <a:r>
                <a:rPr lang="ja-JP" altLang="en-US" sz="1950" dirty="0">
                  <a:latin typeface="FG角ｺﾞｼｯｸ体Ca-B" panose="020B0809000000000000" pitchFamily="49" charset="-128"/>
                  <a:ea typeface="FG角ｺﾞｼｯｸ体Ca-B" panose="020B0809000000000000" pitchFamily="49" charset="-128"/>
                </a:rPr>
                <a:t>千円）</a:t>
              </a:r>
              <a:endParaRPr lang="ja-JP" altLang="en-US" sz="1463" dirty="0">
                <a:solidFill>
                  <a:srgbClr val="FF0000"/>
                </a:solidFill>
                <a:latin typeface="FG角ｺﾞｼｯｸ体Ca-B" panose="020B0809000000000000" pitchFamily="49" charset="-128"/>
                <a:ea typeface="FG角ｺﾞｼｯｸ体Ca-B" panose="020B0809000000000000" pitchFamily="49" charset="-128"/>
              </a:endParaRPr>
            </a:p>
          </p:txBody>
        </p:sp>
        <p:sp>
          <p:nvSpPr>
            <p:cNvPr id="33" name="正方形/長方形 32">
              <a:extLst>
                <a:ext uri="{FF2B5EF4-FFF2-40B4-BE49-F238E27FC236}">
                  <a16:creationId xmlns:a16="http://schemas.microsoft.com/office/drawing/2014/main" id="{5ACEE2D5-650A-21AD-C31F-02B5C346C204}"/>
                </a:ext>
              </a:extLst>
            </p:cNvPr>
            <p:cNvSpPr/>
            <p:nvPr/>
          </p:nvSpPr>
          <p:spPr>
            <a:xfrm>
              <a:off x="9552214" y="963385"/>
              <a:ext cx="2294163" cy="468085"/>
            </a:xfrm>
            <a:prstGeom prst="rect">
              <a:avLst/>
            </a:prstGeom>
            <a:solidFill>
              <a:schemeClr val="bg1"/>
            </a:solidFill>
            <a:ln w="28575">
              <a:solidFill>
                <a:srgbClr val="70AD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25" dirty="0">
                  <a:solidFill>
                    <a:srgbClr val="70AD47"/>
                  </a:solidFill>
                  <a:latin typeface="FG角ｺﾞｼｯｸ体Ca-B" panose="020B0809000000000000" pitchFamily="49" charset="-128"/>
                  <a:ea typeface="FG角ｺﾞｼｯｸ体Ca-B" panose="020B0809000000000000" pitchFamily="49" charset="-128"/>
                </a:rPr>
                <a:t>経済産業部</a:t>
              </a:r>
            </a:p>
          </p:txBody>
        </p:sp>
      </p:grpSp>
      <p:grpSp>
        <p:nvGrpSpPr>
          <p:cNvPr id="34" name="グループ化 33">
            <a:extLst>
              <a:ext uri="{FF2B5EF4-FFF2-40B4-BE49-F238E27FC236}">
                <a16:creationId xmlns:a16="http://schemas.microsoft.com/office/drawing/2014/main" id="{06AD901F-4D88-53D6-2147-A47F86FFE477}"/>
              </a:ext>
            </a:extLst>
          </p:cNvPr>
          <p:cNvGrpSpPr/>
          <p:nvPr/>
        </p:nvGrpSpPr>
        <p:grpSpPr>
          <a:xfrm>
            <a:off x="383778" y="4950278"/>
            <a:ext cx="4219859" cy="884466"/>
            <a:chOff x="472342" y="1556657"/>
            <a:chExt cx="5193672" cy="1088573"/>
          </a:xfrm>
        </p:grpSpPr>
        <p:sp>
          <p:nvSpPr>
            <p:cNvPr id="35" name="正方形/長方形 34">
              <a:extLst>
                <a:ext uri="{FF2B5EF4-FFF2-40B4-BE49-F238E27FC236}">
                  <a16:creationId xmlns:a16="http://schemas.microsoft.com/office/drawing/2014/main" id="{DF3366B7-628E-7342-830D-0C7AE06E6614}"/>
                </a:ext>
              </a:extLst>
            </p:cNvPr>
            <p:cNvSpPr/>
            <p:nvPr/>
          </p:nvSpPr>
          <p:spPr>
            <a:xfrm>
              <a:off x="472342" y="1556658"/>
              <a:ext cx="5193672" cy="1088572"/>
            </a:xfrm>
            <a:prstGeom prst="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ltLang="ja-JP" sz="894" dirty="0">
                <a:solidFill>
                  <a:schemeClr val="tx1"/>
                </a:solidFill>
                <a:latin typeface="FG角ｺﾞｼｯｸ体Ca-B" panose="020B0809000000000000" pitchFamily="49" charset="-128"/>
                <a:ea typeface="FG角ｺﾞｼｯｸ体Ca-B" panose="020B0809000000000000" pitchFamily="49" charset="-128"/>
              </a:endParaRPr>
            </a:p>
            <a:p>
              <a:r>
                <a:rPr lang="ja-JP" altLang="en-US" sz="975" dirty="0">
                  <a:solidFill>
                    <a:schemeClr val="tx1"/>
                  </a:solidFill>
                  <a:latin typeface="FG角ｺﾞｼｯｸ体Ca-B" panose="020B0809000000000000" pitchFamily="49" charset="-128"/>
                  <a:ea typeface="FG角ｺﾞｼｯｸ体Ca-B" panose="020B0809000000000000" pitchFamily="49" charset="-128"/>
                </a:rPr>
                <a:t>持続可能な農業の推進のため、多種多様な経営体に対して総合的な農業経営の支援・指導を行うとともに、児童生徒への農業体験・講話等の実施を通して、次世代の担い手育成を図ります。</a:t>
              </a:r>
            </a:p>
          </p:txBody>
        </p:sp>
        <p:sp>
          <p:nvSpPr>
            <p:cNvPr id="36" name="正方形/長方形 35">
              <a:extLst>
                <a:ext uri="{FF2B5EF4-FFF2-40B4-BE49-F238E27FC236}">
                  <a16:creationId xmlns:a16="http://schemas.microsoft.com/office/drawing/2014/main" id="{05F19822-0F7E-67DF-D672-8633287D356E}"/>
                </a:ext>
              </a:extLst>
            </p:cNvPr>
            <p:cNvSpPr/>
            <p:nvPr/>
          </p:nvSpPr>
          <p:spPr>
            <a:xfrm>
              <a:off x="472342" y="1556657"/>
              <a:ext cx="1601387" cy="28847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894" dirty="0">
                  <a:solidFill>
                    <a:schemeClr val="tx1"/>
                  </a:solidFill>
                  <a:latin typeface="FG角ｺﾞｼｯｸ体Ca-B" panose="020B0809000000000000" pitchFamily="49" charset="-128"/>
                  <a:ea typeface="FG角ｺﾞｼｯｸ体Ca-B" panose="020B0809000000000000" pitchFamily="49" charset="-128"/>
                </a:rPr>
                <a:t>事業の意図やねらい</a:t>
              </a:r>
            </a:p>
          </p:txBody>
        </p:sp>
      </p:grpSp>
      <p:sp>
        <p:nvSpPr>
          <p:cNvPr id="37" name="正方形/長方形 36">
            <a:extLst>
              <a:ext uri="{FF2B5EF4-FFF2-40B4-BE49-F238E27FC236}">
                <a16:creationId xmlns:a16="http://schemas.microsoft.com/office/drawing/2014/main" id="{28F7E2EF-3B28-9E42-AD6E-11405A121CB8}"/>
              </a:ext>
            </a:extLst>
          </p:cNvPr>
          <p:cNvSpPr/>
          <p:nvPr/>
        </p:nvSpPr>
        <p:spPr>
          <a:xfrm>
            <a:off x="4736307" y="4897209"/>
            <a:ext cx="5041444" cy="103924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975" dirty="0">
                <a:solidFill>
                  <a:schemeClr val="tx1"/>
                </a:solidFill>
                <a:latin typeface="FG角ｺﾞｼｯｸ体Ca-B" panose="020B0809000000000000" pitchFamily="49" charset="-128"/>
                <a:ea typeface="FG角ｺﾞｼｯｸ体Ca-B" panose="020B0809000000000000" pitchFamily="49" charset="-128"/>
              </a:rPr>
              <a:t>（令和７年度の具体的な取組）</a:t>
            </a:r>
            <a:endParaRPr lang="en-US" altLang="ja-JP" sz="975" dirty="0">
              <a:solidFill>
                <a:schemeClr val="tx1"/>
              </a:solidFill>
              <a:latin typeface="FG角ｺﾞｼｯｸ体Ca-B" panose="020B0809000000000000" pitchFamily="49" charset="-128"/>
              <a:ea typeface="FG角ｺﾞｼｯｸ体Ca-B" panose="020B0809000000000000" pitchFamily="49" charset="-128"/>
            </a:endParaRPr>
          </a:p>
          <a:p>
            <a:r>
              <a:rPr lang="ja-JP" altLang="en-US" sz="975" dirty="0">
                <a:solidFill>
                  <a:schemeClr val="tx1"/>
                </a:solidFill>
                <a:latin typeface="FG角ｺﾞｼｯｸ体Ca-B" panose="020B0809000000000000" pitchFamily="49" charset="-128"/>
                <a:ea typeface="FG角ｺﾞｼｯｸ体Ca-B" panose="020B0809000000000000" pitchFamily="49" charset="-128"/>
              </a:rPr>
              <a:t>〇新規就農促進のため全国に向けた</a:t>
            </a:r>
            <a:r>
              <a:rPr lang="en-US" altLang="ja-JP" sz="975" dirty="0">
                <a:solidFill>
                  <a:schemeClr val="tx1"/>
                </a:solidFill>
                <a:latin typeface="FG角ｺﾞｼｯｸ体Ca-B" panose="020B0809000000000000" pitchFamily="49" charset="-128"/>
                <a:ea typeface="FG角ｺﾞｼｯｸ体Ca-B" panose="020B0809000000000000" pitchFamily="49" charset="-128"/>
              </a:rPr>
              <a:t>PR</a:t>
            </a:r>
            <a:r>
              <a:rPr lang="ja-JP" altLang="en-US" sz="975" dirty="0">
                <a:solidFill>
                  <a:schemeClr val="tx1"/>
                </a:solidFill>
                <a:latin typeface="FG角ｺﾞｼｯｸ体Ca-B" panose="020B0809000000000000" pitchFamily="49" charset="-128"/>
                <a:ea typeface="FG角ｺﾞｼｯｸ体Ca-B" panose="020B0809000000000000" pitchFamily="49" charset="-128"/>
              </a:rPr>
              <a:t>活動の展開</a:t>
            </a:r>
          </a:p>
          <a:p>
            <a:r>
              <a:rPr lang="ja-JP" altLang="en-US" sz="975" dirty="0">
                <a:solidFill>
                  <a:schemeClr val="tx1"/>
                </a:solidFill>
                <a:latin typeface="FG角ｺﾞｼｯｸ体Ca-B" panose="020B0809000000000000" pitchFamily="49" charset="-128"/>
                <a:ea typeface="FG角ｺﾞｼｯｸ体Ca-B" panose="020B0809000000000000" pitchFamily="49" charset="-128"/>
              </a:rPr>
              <a:t>〇新規就農希望者の入口支援としてメンター紹介事業の推進</a:t>
            </a:r>
          </a:p>
          <a:p>
            <a:r>
              <a:rPr lang="ja-JP" altLang="en-US" sz="975" dirty="0">
                <a:solidFill>
                  <a:schemeClr val="tx1"/>
                </a:solidFill>
                <a:latin typeface="FG角ｺﾞｼｯｸ体Ca-B" panose="020B0809000000000000" pitchFamily="49" charset="-128"/>
                <a:ea typeface="FG角ｺﾞｼｯｸ体Ca-B" panose="020B0809000000000000" pitchFamily="49" charset="-128"/>
              </a:rPr>
              <a:t>〇新規就農者の定着支援のための各種補助事業の活用</a:t>
            </a:r>
          </a:p>
          <a:p>
            <a:r>
              <a:rPr lang="ja-JP" altLang="en-US" sz="975" dirty="0">
                <a:solidFill>
                  <a:schemeClr val="tx1"/>
                </a:solidFill>
                <a:latin typeface="FG角ｺﾞｼｯｸ体Ca-B" panose="020B0809000000000000" pitchFamily="49" charset="-128"/>
                <a:ea typeface="FG角ｺﾞｼｯｸ体Ca-B" panose="020B0809000000000000" pitchFamily="49" charset="-128"/>
              </a:rPr>
              <a:t>〇児童生徒への農業体験及び講話の実施</a:t>
            </a:r>
          </a:p>
          <a:p>
            <a:r>
              <a:rPr lang="ja-JP" altLang="en-US" sz="975" dirty="0">
                <a:solidFill>
                  <a:schemeClr val="tx1"/>
                </a:solidFill>
                <a:latin typeface="FG角ｺﾞｼｯｸ体Ca-B" panose="020B0809000000000000" pitchFamily="49" charset="-128"/>
                <a:ea typeface="FG角ｺﾞｼｯｸ体Ca-B" panose="020B0809000000000000" pitchFamily="49" charset="-128"/>
              </a:rPr>
              <a:t>〇地域計画の実践支援・多種多様な経営体への総合的支援</a:t>
            </a:r>
          </a:p>
          <a:p>
            <a:r>
              <a:rPr lang="ja-JP" altLang="en-US" sz="975" dirty="0">
                <a:solidFill>
                  <a:schemeClr val="tx1"/>
                </a:solidFill>
                <a:latin typeface="FG角ｺﾞｼｯｸ体Ca-B" panose="020B0809000000000000" pitchFamily="49" charset="-128"/>
                <a:ea typeface="FG角ｺﾞｼｯｸ体Ca-B" panose="020B0809000000000000" pitchFamily="49" charset="-128"/>
              </a:rPr>
              <a:t>〇地域おこし協力隊の活動による地域の活性化の推進</a:t>
            </a:r>
            <a:endParaRPr lang="en-US" altLang="ja-JP" sz="975" dirty="0">
              <a:solidFill>
                <a:schemeClr val="tx1"/>
              </a:solidFill>
              <a:latin typeface="FG角ｺﾞｼｯｸ体Ca-B" panose="020B0809000000000000" pitchFamily="49" charset="-128"/>
              <a:ea typeface="FG角ｺﾞｼｯｸ体Ca-B" panose="020B0809000000000000" pitchFamily="49" charset="-128"/>
            </a:endParaRPr>
          </a:p>
        </p:txBody>
      </p:sp>
      <p:grpSp>
        <p:nvGrpSpPr>
          <p:cNvPr id="38" name="グループ化 37">
            <a:extLst>
              <a:ext uri="{FF2B5EF4-FFF2-40B4-BE49-F238E27FC236}">
                <a16:creationId xmlns:a16="http://schemas.microsoft.com/office/drawing/2014/main" id="{EC70C102-94C6-435D-759E-C85E343866B4}"/>
              </a:ext>
            </a:extLst>
          </p:cNvPr>
          <p:cNvGrpSpPr/>
          <p:nvPr/>
        </p:nvGrpSpPr>
        <p:grpSpPr>
          <a:xfrm>
            <a:off x="383779" y="4468245"/>
            <a:ext cx="9241403" cy="384742"/>
            <a:chOff x="472342" y="963385"/>
            <a:chExt cx="11374035" cy="473529"/>
          </a:xfrm>
        </p:grpSpPr>
        <p:sp>
          <p:nvSpPr>
            <p:cNvPr id="39" name="正方形/長方形 38">
              <a:extLst>
                <a:ext uri="{FF2B5EF4-FFF2-40B4-BE49-F238E27FC236}">
                  <a16:creationId xmlns:a16="http://schemas.microsoft.com/office/drawing/2014/main" id="{53880885-C1E6-BCB2-C0BA-1C9184797B14}"/>
                </a:ext>
              </a:extLst>
            </p:cNvPr>
            <p:cNvSpPr/>
            <p:nvPr/>
          </p:nvSpPr>
          <p:spPr>
            <a:xfrm>
              <a:off x="472342" y="968829"/>
              <a:ext cx="8932913" cy="468085"/>
            </a:xfrm>
            <a:prstGeom prst="rect">
              <a:avLst/>
            </a:prstGeom>
            <a:solidFill>
              <a:srgbClr val="70AD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950" dirty="0">
                  <a:latin typeface="FG角ｺﾞｼｯｸ体Ca-B" panose="020B0809000000000000" pitchFamily="49" charset="-128"/>
                  <a:ea typeface="FG角ｺﾞｼｯｸ体Ca-B" panose="020B0809000000000000" pitchFamily="49" charset="-128"/>
                </a:rPr>
                <a:t>３　農業担い手育成対策事業（</a:t>
              </a:r>
              <a:r>
                <a:rPr lang="en-US" altLang="ja-JP" sz="1950" dirty="0">
                  <a:latin typeface="FG角ｺﾞｼｯｸ体Ca-B" panose="020B0809000000000000" pitchFamily="49" charset="-128"/>
                  <a:ea typeface="FG角ｺﾞｼｯｸ体Ca-B" panose="020B0809000000000000" pitchFamily="49" charset="-128"/>
                </a:rPr>
                <a:t>43,556</a:t>
              </a:r>
              <a:r>
                <a:rPr lang="ja-JP" altLang="en-US" sz="1950" dirty="0">
                  <a:latin typeface="FG角ｺﾞｼｯｸ体Ca-B" panose="020B0809000000000000" pitchFamily="49" charset="-128"/>
                  <a:ea typeface="FG角ｺﾞｼｯｸ体Ca-B" panose="020B0809000000000000" pitchFamily="49" charset="-128"/>
                </a:rPr>
                <a:t>千円）</a:t>
              </a:r>
              <a:r>
                <a:rPr lang="en-US" altLang="ja-JP" sz="1950" dirty="0">
                  <a:solidFill>
                    <a:srgbClr val="FF0000"/>
                  </a:solidFill>
                  <a:latin typeface="FG角ｺﾞｼｯｸ体Ca-B" panose="020B0809000000000000" pitchFamily="49" charset="-128"/>
                  <a:ea typeface="FG角ｺﾞｼｯｸ体Ca-B" panose="020B0809000000000000" pitchFamily="49" charset="-128"/>
                </a:rPr>
                <a:t> </a:t>
              </a:r>
              <a:endParaRPr lang="ja-JP" altLang="en-US" sz="1463" dirty="0">
                <a:latin typeface="FG角ｺﾞｼｯｸ体Ca-B" panose="020B0809000000000000" pitchFamily="49" charset="-128"/>
                <a:ea typeface="FG角ｺﾞｼｯｸ体Ca-B" panose="020B0809000000000000" pitchFamily="49" charset="-128"/>
              </a:endParaRPr>
            </a:p>
          </p:txBody>
        </p:sp>
        <p:sp>
          <p:nvSpPr>
            <p:cNvPr id="40" name="正方形/長方形 39">
              <a:extLst>
                <a:ext uri="{FF2B5EF4-FFF2-40B4-BE49-F238E27FC236}">
                  <a16:creationId xmlns:a16="http://schemas.microsoft.com/office/drawing/2014/main" id="{0B0EB034-8680-0C6C-06F2-31FBE1A1CA81}"/>
                </a:ext>
              </a:extLst>
            </p:cNvPr>
            <p:cNvSpPr/>
            <p:nvPr/>
          </p:nvSpPr>
          <p:spPr>
            <a:xfrm>
              <a:off x="9552214" y="963385"/>
              <a:ext cx="2294163" cy="468085"/>
            </a:xfrm>
            <a:prstGeom prst="rect">
              <a:avLst/>
            </a:prstGeom>
            <a:solidFill>
              <a:schemeClr val="bg1"/>
            </a:solidFill>
            <a:ln w="28575">
              <a:solidFill>
                <a:srgbClr val="70AD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25" dirty="0">
                  <a:solidFill>
                    <a:srgbClr val="70AD47"/>
                  </a:solidFill>
                  <a:latin typeface="FG角ｺﾞｼｯｸ体Ca-B" panose="020B0809000000000000" pitchFamily="49" charset="-128"/>
                  <a:ea typeface="FG角ｺﾞｼｯｸ体Ca-B" panose="020B0809000000000000" pitchFamily="49" charset="-128"/>
                </a:rPr>
                <a:t>経済産業部</a:t>
              </a:r>
            </a:p>
          </p:txBody>
        </p:sp>
      </p:grpSp>
    </p:spTree>
    <p:extLst>
      <p:ext uri="{BB962C8B-B14F-4D97-AF65-F5344CB8AC3E}">
        <p14:creationId xmlns:p14="http://schemas.microsoft.com/office/powerpoint/2010/main" val="30507463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711C49C-E822-BAF4-555A-7C3DD38C7FE1}"/>
              </a:ext>
            </a:extLst>
          </p:cNvPr>
          <p:cNvSpPr/>
          <p:nvPr/>
        </p:nvSpPr>
        <p:spPr>
          <a:xfrm>
            <a:off x="120649" y="766763"/>
            <a:ext cx="9657103" cy="457200"/>
          </a:xfrm>
          <a:prstGeom prst="rect">
            <a:avLst/>
          </a:prstGeom>
          <a:solidFill>
            <a:srgbClr val="FADEF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950" dirty="0">
                <a:solidFill>
                  <a:schemeClr val="tx1"/>
                </a:solidFill>
                <a:latin typeface="FG角ｺﾞｼｯｸ体Ca-B" panose="020B0809000000000000" pitchFamily="49" charset="-128"/>
                <a:ea typeface="FG角ｺﾞｼｯｸ体Ca-B" panose="020B0809000000000000" pitchFamily="49" charset="-128"/>
              </a:rPr>
              <a:t>その他の主な事業</a:t>
            </a:r>
          </a:p>
        </p:txBody>
      </p:sp>
      <p:sp>
        <p:nvSpPr>
          <p:cNvPr id="2" name="正方形/長方形 1">
            <a:extLst>
              <a:ext uri="{FF2B5EF4-FFF2-40B4-BE49-F238E27FC236}">
                <a16:creationId xmlns:a16="http://schemas.microsoft.com/office/drawing/2014/main" id="{A7EAEA93-3487-2F21-AB17-41C4B81F37BE}"/>
              </a:ext>
            </a:extLst>
          </p:cNvPr>
          <p:cNvSpPr/>
          <p:nvPr/>
        </p:nvSpPr>
        <p:spPr>
          <a:xfrm>
            <a:off x="106136" y="1332821"/>
            <a:ext cx="9671617" cy="4656704"/>
          </a:xfrm>
          <a:prstGeom prst="rect">
            <a:avLst/>
          </a:prstGeom>
          <a:noFill/>
          <a:ln w="158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sp>
        <p:nvSpPr>
          <p:cNvPr id="17" name="正方形/長方形 16">
            <a:extLst>
              <a:ext uri="{FF2B5EF4-FFF2-40B4-BE49-F238E27FC236}">
                <a16:creationId xmlns:a16="http://schemas.microsoft.com/office/drawing/2014/main" id="{8C89D262-A12D-6FDF-319B-9BE2D43BBD29}"/>
              </a:ext>
            </a:extLst>
          </p:cNvPr>
          <p:cNvSpPr/>
          <p:nvPr/>
        </p:nvSpPr>
        <p:spPr>
          <a:xfrm>
            <a:off x="383778" y="1853202"/>
            <a:ext cx="9241403" cy="46604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975" dirty="0">
                <a:solidFill>
                  <a:schemeClr val="tx1"/>
                </a:solidFill>
                <a:latin typeface="FG角ｺﾞｼｯｸ体Ca-B" panose="020B0809000000000000" pitchFamily="49" charset="-128"/>
                <a:ea typeface="FG角ｺﾞｼｯｸ体Ca-B" panose="020B0809000000000000" pitchFamily="49" charset="-128"/>
              </a:rPr>
              <a:t>（令和７年度の具体的な取組）</a:t>
            </a:r>
            <a:endParaRPr lang="en-US" altLang="ja-JP" sz="975" dirty="0">
              <a:solidFill>
                <a:schemeClr val="tx1"/>
              </a:solidFill>
              <a:latin typeface="FG角ｺﾞｼｯｸ体Ca-B" panose="020B0809000000000000" pitchFamily="49" charset="-128"/>
              <a:ea typeface="FG角ｺﾞｼｯｸ体Ca-B" panose="020B0809000000000000" pitchFamily="49" charset="-128"/>
            </a:endParaRPr>
          </a:p>
          <a:p>
            <a:r>
              <a:rPr lang="ja-JP" altLang="en-US" sz="975" dirty="0">
                <a:solidFill>
                  <a:schemeClr val="tx1"/>
                </a:solidFill>
                <a:latin typeface="FG角ｺﾞｼｯｸ体Ca-B" panose="020B0809000000000000" pitchFamily="49" charset="-128"/>
                <a:ea typeface="FG角ｺﾞｼｯｸ体Ca-B" panose="020B0809000000000000" pitchFamily="49" charset="-128"/>
              </a:rPr>
              <a:t>〇保育所新設に係る建設事業への補助</a:t>
            </a:r>
            <a:endParaRPr lang="en-US" altLang="ja-JP" sz="975" dirty="0">
              <a:solidFill>
                <a:schemeClr val="tx1"/>
              </a:solidFill>
              <a:latin typeface="FG角ｺﾞｼｯｸ体Ca-B" panose="020B0809000000000000" pitchFamily="49" charset="-128"/>
              <a:ea typeface="FG角ｺﾞｼｯｸ体Ca-B" panose="020B0809000000000000" pitchFamily="49" charset="-128"/>
            </a:endParaRPr>
          </a:p>
        </p:txBody>
      </p:sp>
      <p:grpSp>
        <p:nvGrpSpPr>
          <p:cNvPr id="26" name="グループ化 25">
            <a:extLst>
              <a:ext uri="{FF2B5EF4-FFF2-40B4-BE49-F238E27FC236}">
                <a16:creationId xmlns:a16="http://schemas.microsoft.com/office/drawing/2014/main" id="{4D53D77E-F6C4-FAA2-4AD7-D8265BB127C5}"/>
              </a:ext>
            </a:extLst>
          </p:cNvPr>
          <p:cNvGrpSpPr/>
          <p:nvPr/>
        </p:nvGrpSpPr>
        <p:grpSpPr>
          <a:xfrm>
            <a:off x="383779" y="1425688"/>
            <a:ext cx="9241403" cy="384742"/>
            <a:chOff x="472342" y="963385"/>
            <a:chExt cx="11374035" cy="473529"/>
          </a:xfrm>
        </p:grpSpPr>
        <p:sp>
          <p:nvSpPr>
            <p:cNvPr id="3" name="正方形/長方形 2">
              <a:extLst>
                <a:ext uri="{FF2B5EF4-FFF2-40B4-BE49-F238E27FC236}">
                  <a16:creationId xmlns:a16="http://schemas.microsoft.com/office/drawing/2014/main" id="{EC262945-17B1-62D6-D07A-C2B783A3AA28}"/>
                </a:ext>
              </a:extLst>
            </p:cNvPr>
            <p:cNvSpPr/>
            <p:nvPr/>
          </p:nvSpPr>
          <p:spPr>
            <a:xfrm>
              <a:off x="472342" y="968829"/>
              <a:ext cx="8932913" cy="468085"/>
            </a:xfrm>
            <a:prstGeom prst="rect">
              <a:avLst/>
            </a:prstGeom>
            <a:solidFill>
              <a:srgbClr val="FADE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788" dirty="0">
                  <a:solidFill>
                    <a:schemeClr val="tx1"/>
                  </a:solidFill>
                  <a:latin typeface="FG角ｺﾞｼｯｸ体Ca-B" panose="020B0809000000000000" pitchFamily="49" charset="-128"/>
                  <a:ea typeface="FG角ｺﾞｼｯｸ体Ca-B" panose="020B0809000000000000" pitchFamily="49" charset="-128"/>
                </a:rPr>
                <a:t>１　児童福祉施設整備事業（</a:t>
              </a:r>
              <a:r>
                <a:rPr lang="en-US" altLang="ja-JP" sz="1788" dirty="0">
                  <a:solidFill>
                    <a:schemeClr val="tx1"/>
                  </a:solidFill>
                  <a:latin typeface="FG角ｺﾞｼｯｸ体Ca-B" panose="020B0809000000000000" pitchFamily="49" charset="-128"/>
                  <a:ea typeface="FG角ｺﾞｼｯｸ体Ca-B" panose="020B0809000000000000" pitchFamily="49" charset="-128"/>
                </a:rPr>
                <a:t>220,622</a:t>
              </a:r>
              <a:r>
                <a:rPr lang="ja-JP" altLang="en-US" sz="1788" dirty="0">
                  <a:solidFill>
                    <a:schemeClr val="tx1"/>
                  </a:solidFill>
                  <a:latin typeface="FG角ｺﾞｼｯｸ体Ca-B" panose="020B0809000000000000" pitchFamily="49" charset="-128"/>
                  <a:ea typeface="FG角ｺﾞｼｯｸ体Ca-B" panose="020B0809000000000000" pitchFamily="49" charset="-128"/>
                </a:rPr>
                <a:t>千円）</a:t>
              </a:r>
            </a:p>
          </p:txBody>
        </p:sp>
        <p:sp>
          <p:nvSpPr>
            <p:cNvPr id="25" name="正方形/長方形 24">
              <a:extLst>
                <a:ext uri="{FF2B5EF4-FFF2-40B4-BE49-F238E27FC236}">
                  <a16:creationId xmlns:a16="http://schemas.microsoft.com/office/drawing/2014/main" id="{57E5D1FB-4CC3-EAB5-80E5-16D1DBD0FE2B}"/>
                </a:ext>
              </a:extLst>
            </p:cNvPr>
            <p:cNvSpPr/>
            <p:nvPr/>
          </p:nvSpPr>
          <p:spPr>
            <a:xfrm>
              <a:off x="9552214" y="963385"/>
              <a:ext cx="2294163" cy="468085"/>
            </a:xfrm>
            <a:prstGeom prst="rect">
              <a:avLst/>
            </a:prstGeom>
            <a:solidFill>
              <a:schemeClr val="bg1"/>
            </a:solidFill>
            <a:ln w="28575">
              <a:solidFill>
                <a:srgbClr val="FADE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25" dirty="0">
                  <a:solidFill>
                    <a:schemeClr val="tx1"/>
                  </a:solidFill>
                  <a:latin typeface="FG角ｺﾞｼｯｸ体Ca-B" panose="020B0809000000000000" pitchFamily="49" charset="-128"/>
                  <a:ea typeface="FG角ｺﾞｼｯｸ体Ca-B" panose="020B0809000000000000" pitchFamily="49" charset="-128"/>
                </a:rPr>
                <a:t>健康こども部</a:t>
              </a:r>
            </a:p>
          </p:txBody>
        </p:sp>
      </p:grpSp>
      <p:grpSp>
        <p:nvGrpSpPr>
          <p:cNvPr id="31" name="グループ化 30">
            <a:extLst>
              <a:ext uri="{FF2B5EF4-FFF2-40B4-BE49-F238E27FC236}">
                <a16:creationId xmlns:a16="http://schemas.microsoft.com/office/drawing/2014/main" id="{346B992C-C2AC-B2AE-523F-315C677D94E0}"/>
              </a:ext>
            </a:extLst>
          </p:cNvPr>
          <p:cNvGrpSpPr/>
          <p:nvPr/>
        </p:nvGrpSpPr>
        <p:grpSpPr>
          <a:xfrm>
            <a:off x="383779" y="2403020"/>
            <a:ext cx="9241403" cy="384742"/>
            <a:chOff x="472342" y="963385"/>
            <a:chExt cx="11374035" cy="473529"/>
          </a:xfrm>
        </p:grpSpPr>
        <p:sp>
          <p:nvSpPr>
            <p:cNvPr id="32" name="正方形/長方形 31">
              <a:extLst>
                <a:ext uri="{FF2B5EF4-FFF2-40B4-BE49-F238E27FC236}">
                  <a16:creationId xmlns:a16="http://schemas.microsoft.com/office/drawing/2014/main" id="{ABC62B0A-5A5D-8910-CDC1-A8A9DAC3893A}"/>
                </a:ext>
              </a:extLst>
            </p:cNvPr>
            <p:cNvSpPr/>
            <p:nvPr/>
          </p:nvSpPr>
          <p:spPr>
            <a:xfrm>
              <a:off x="472342" y="968829"/>
              <a:ext cx="8932913" cy="468085"/>
            </a:xfrm>
            <a:prstGeom prst="rect">
              <a:avLst/>
            </a:prstGeom>
            <a:solidFill>
              <a:srgbClr val="FADE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788" dirty="0">
                  <a:solidFill>
                    <a:schemeClr val="tx1"/>
                  </a:solidFill>
                  <a:latin typeface="FG角ｺﾞｼｯｸ体Ca-B" panose="020B0809000000000000" pitchFamily="49" charset="-128"/>
                  <a:ea typeface="FG角ｺﾞｼｯｸ体Ca-B" panose="020B0809000000000000" pitchFamily="49" charset="-128"/>
                </a:rPr>
                <a:t>２　災害時等電源供給システム設置事業（</a:t>
              </a:r>
              <a:r>
                <a:rPr lang="en-US" altLang="ja-JP" sz="1788" dirty="0">
                  <a:solidFill>
                    <a:schemeClr val="tx1"/>
                  </a:solidFill>
                  <a:latin typeface="FG角ｺﾞｼｯｸ体Ca-B" panose="020B0809000000000000" pitchFamily="49" charset="-128"/>
                  <a:ea typeface="FG角ｺﾞｼｯｸ体Ca-B" panose="020B0809000000000000" pitchFamily="49" charset="-128"/>
                </a:rPr>
                <a:t>27,500</a:t>
              </a:r>
              <a:r>
                <a:rPr lang="ja-JP" altLang="en-US" sz="1788" dirty="0">
                  <a:solidFill>
                    <a:schemeClr val="tx1"/>
                  </a:solidFill>
                  <a:latin typeface="FG角ｺﾞｼｯｸ体Ca-B" panose="020B0809000000000000" pitchFamily="49" charset="-128"/>
                  <a:ea typeface="FG角ｺﾞｼｯｸ体Ca-B" panose="020B0809000000000000" pitchFamily="49" charset="-128"/>
                </a:rPr>
                <a:t>千円）</a:t>
              </a:r>
              <a:r>
                <a:rPr lang="en-US" altLang="ja-JP" sz="1788" dirty="0">
                  <a:solidFill>
                    <a:srgbClr val="FF0000"/>
                  </a:solidFill>
                  <a:latin typeface="FG角ｺﾞｼｯｸ体Ca-B" panose="020B0809000000000000" pitchFamily="49" charset="-128"/>
                  <a:ea typeface="FG角ｺﾞｼｯｸ体Ca-B" panose="020B0809000000000000" pitchFamily="49" charset="-128"/>
                </a:rPr>
                <a:t>【</a:t>
              </a:r>
              <a:r>
                <a:rPr lang="ja-JP" altLang="en-US" sz="1788" dirty="0">
                  <a:solidFill>
                    <a:srgbClr val="FF0000"/>
                  </a:solidFill>
                  <a:latin typeface="FG角ｺﾞｼｯｸ体Ca-B" panose="020B0809000000000000" pitchFamily="49" charset="-128"/>
                  <a:ea typeface="FG角ｺﾞｼｯｸ体Ca-B" panose="020B0809000000000000" pitchFamily="49" charset="-128"/>
                </a:rPr>
                <a:t>新規事業</a:t>
              </a:r>
              <a:r>
                <a:rPr lang="en-US" altLang="ja-JP" sz="1788" dirty="0">
                  <a:solidFill>
                    <a:srgbClr val="FF0000"/>
                  </a:solidFill>
                  <a:latin typeface="FG角ｺﾞｼｯｸ体Ca-B" panose="020B0809000000000000" pitchFamily="49" charset="-128"/>
                  <a:ea typeface="FG角ｺﾞｼｯｸ体Ca-B" panose="020B0809000000000000" pitchFamily="49" charset="-128"/>
                </a:rPr>
                <a:t>】</a:t>
              </a:r>
              <a:r>
                <a:rPr lang="en-US" altLang="ja-JP" sz="1788" dirty="0">
                  <a:solidFill>
                    <a:schemeClr val="tx1"/>
                  </a:solidFill>
                  <a:latin typeface="FG角ｺﾞｼｯｸ体Ca-B" panose="020B0809000000000000" pitchFamily="49" charset="-128"/>
                  <a:ea typeface="FG角ｺﾞｼｯｸ体Ca-B" panose="020B0809000000000000" pitchFamily="49" charset="-128"/>
                </a:rPr>
                <a:t> </a:t>
              </a:r>
              <a:endParaRPr lang="ja-JP" altLang="en-US" sz="1788" dirty="0">
                <a:solidFill>
                  <a:schemeClr val="tx1"/>
                </a:solidFill>
                <a:latin typeface="FG角ｺﾞｼｯｸ体Ca-B" panose="020B0809000000000000" pitchFamily="49" charset="-128"/>
                <a:ea typeface="FG角ｺﾞｼｯｸ体Ca-B" panose="020B0809000000000000" pitchFamily="49" charset="-128"/>
              </a:endParaRPr>
            </a:p>
          </p:txBody>
        </p:sp>
        <p:sp>
          <p:nvSpPr>
            <p:cNvPr id="33" name="正方形/長方形 32">
              <a:extLst>
                <a:ext uri="{FF2B5EF4-FFF2-40B4-BE49-F238E27FC236}">
                  <a16:creationId xmlns:a16="http://schemas.microsoft.com/office/drawing/2014/main" id="{5ACEE2D5-650A-21AD-C31F-02B5C346C204}"/>
                </a:ext>
              </a:extLst>
            </p:cNvPr>
            <p:cNvSpPr/>
            <p:nvPr/>
          </p:nvSpPr>
          <p:spPr>
            <a:xfrm>
              <a:off x="9552214" y="963385"/>
              <a:ext cx="2294163" cy="468085"/>
            </a:xfrm>
            <a:prstGeom prst="rect">
              <a:avLst/>
            </a:prstGeom>
            <a:solidFill>
              <a:schemeClr val="bg1"/>
            </a:solidFill>
            <a:ln w="28575">
              <a:solidFill>
                <a:srgbClr val="FADE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25" dirty="0">
                  <a:solidFill>
                    <a:schemeClr val="tx1"/>
                  </a:solidFill>
                  <a:latin typeface="FG角ｺﾞｼｯｸ体Ca-B" panose="020B0809000000000000" pitchFamily="49" charset="-128"/>
                  <a:ea typeface="FG角ｺﾞｼｯｸ体Ca-B" panose="020B0809000000000000" pitchFamily="49" charset="-128"/>
                </a:rPr>
                <a:t>市民環境部</a:t>
              </a:r>
            </a:p>
          </p:txBody>
        </p:sp>
      </p:grpSp>
      <p:grpSp>
        <p:nvGrpSpPr>
          <p:cNvPr id="38" name="グループ化 37">
            <a:extLst>
              <a:ext uri="{FF2B5EF4-FFF2-40B4-BE49-F238E27FC236}">
                <a16:creationId xmlns:a16="http://schemas.microsoft.com/office/drawing/2014/main" id="{EC70C102-94C6-435D-759E-C85E343866B4}"/>
              </a:ext>
            </a:extLst>
          </p:cNvPr>
          <p:cNvGrpSpPr/>
          <p:nvPr/>
        </p:nvGrpSpPr>
        <p:grpSpPr>
          <a:xfrm>
            <a:off x="383779" y="3513020"/>
            <a:ext cx="9241403" cy="384742"/>
            <a:chOff x="472342" y="963385"/>
            <a:chExt cx="11374035" cy="473529"/>
          </a:xfrm>
        </p:grpSpPr>
        <p:sp>
          <p:nvSpPr>
            <p:cNvPr id="39" name="正方形/長方形 38">
              <a:extLst>
                <a:ext uri="{FF2B5EF4-FFF2-40B4-BE49-F238E27FC236}">
                  <a16:creationId xmlns:a16="http://schemas.microsoft.com/office/drawing/2014/main" id="{53880885-C1E6-BCB2-C0BA-1C9184797B14}"/>
                </a:ext>
              </a:extLst>
            </p:cNvPr>
            <p:cNvSpPr/>
            <p:nvPr/>
          </p:nvSpPr>
          <p:spPr>
            <a:xfrm>
              <a:off x="472342" y="968829"/>
              <a:ext cx="8932913" cy="468085"/>
            </a:xfrm>
            <a:prstGeom prst="rect">
              <a:avLst/>
            </a:prstGeom>
            <a:solidFill>
              <a:srgbClr val="FADE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788" dirty="0">
                  <a:solidFill>
                    <a:schemeClr val="tx1"/>
                  </a:solidFill>
                  <a:latin typeface="FG角ｺﾞｼｯｸ体Ca-B" panose="020B0809000000000000" pitchFamily="49" charset="-128"/>
                  <a:ea typeface="FG角ｺﾞｼｯｸ体Ca-B" panose="020B0809000000000000" pitchFamily="49" charset="-128"/>
                </a:rPr>
                <a:t>３　滝沢消防署整備事業（</a:t>
              </a:r>
              <a:r>
                <a:rPr lang="en-US" altLang="ja-JP" sz="1788" dirty="0">
                  <a:solidFill>
                    <a:schemeClr val="tx1"/>
                  </a:solidFill>
                  <a:latin typeface="FG角ｺﾞｼｯｸ体Ca-B" panose="020B0809000000000000" pitchFamily="49" charset="-128"/>
                  <a:ea typeface="FG角ｺﾞｼｯｸ体Ca-B" panose="020B0809000000000000" pitchFamily="49" charset="-128"/>
                </a:rPr>
                <a:t>8,294</a:t>
              </a:r>
              <a:r>
                <a:rPr lang="ja-JP" altLang="en-US" sz="1788" dirty="0">
                  <a:solidFill>
                    <a:schemeClr val="tx1"/>
                  </a:solidFill>
                  <a:latin typeface="FG角ｺﾞｼｯｸ体Ca-B" panose="020B0809000000000000" pitchFamily="49" charset="-128"/>
                  <a:ea typeface="FG角ｺﾞｼｯｸ体Ca-B" panose="020B0809000000000000" pitchFamily="49" charset="-128"/>
                </a:rPr>
                <a:t>千円）</a:t>
              </a:r>
              <a:r>
                <a:rPr lang="en-US" altLang="ja-JP" sz="1788" dirty="0">
                  <a:solidFill>
                    <a:srgbClr val="FF0000"/>
                  </a:solidFill>
                  <a:latin typeface="FG角ｺﾞｼｯｸ体Ca-B" panose="020B0809000000000000" pitchFamily="49" charset="-128"/>
                  <a:ea typeface="FG角ｺﾞｼｯｸ体Ca-B" panose="020B0809000000000000" pitchFamily="49" charset="-128"/>
                </a:rPr>
                <a:t>【</a:t>
              </a:r>
              <a:r>
                <a:rPr lang="ja-JP" altLang="en-US" sz="1788" dirty="0">
                  <a:solidFill>
                    <a:srgbClr val="FF0000"/>
                  </a:solidFill>
                  <a:latin typeface="FG角ｺﾞｼｯｸ体Ca-B" panose="020B0809000000000000" pitchFamily="49" charset="-128"/>
                  <a:ea typeface="FG角ｺﾞｼｯｸ体Ca-B" panose="020B0809000000000000" pitchFamily="49" charset="-128"/>
                </a:rPr>
                <a:t>新規事業</a:t>
              </a:r>
              <a:r>
                <a:rPr lang="en-US" altLang="ja-JP" sz="1788" dirty="0">
                  <a:solidFill>
                    <a:srgbClr val="FF0000"/>
                  </a:solidFill>
                  <a:latin typeface="FG角ｺﾞｼｯｸ体Ca-B" panose="020B0809000000000000" pitchFamily="49" charset="-128"/>
                  <a:ea typeface="FG角ｺﾞｼｯｸ体Ca-B" panose="020B0809000000000000" pitchFamily="49" charset="-128"/>
                </a:rPr>
                <a:t>】</a:t>
              </a:r>
              <a:r>
                <a:rPr lang="en-US" altLang="ja-JP" sz="1788" dirty="0">
                  <a:solidFill>
                    <a:schemeClr val="tx1"/>
                  </a:solidFill>
                  <a:latin typeface="FG角ｺﾞｼｯｸ体Ca-B" panose="020B0809000000000000" pitchFamily="49" charset="-128"/>
                  <a:ea typeface="FG角ｺﾞｼｯｸ体Ca-B" panose="020B0809000000000000" pitchFamily="49" charset="-128"/>
                </a:rPr>
                <a:t> </a:t>
              </a:r>
              <a:endParaRPr lang="ja-JP" altLang="en-US" sz="1788" dirty="0">
                <a:solidFill>
                  <a:schemeClr val="tx1"/>
                </a:solidFill>
                <a:latin typeface="FG角ｺﾞｼｯｸ体Ca-B" panose="020B0809000000000000" pitchFamily="49" charset="-128"/>
                <a:ea typeface="FG角ｺﾞｼｯｸ体Ca-B" panose="020B0809000000000000" pitchFamily="49" charset="-128"/>
              </a:endParaRPr>
            </a:p>
          </p:txBody>
        </p:sp>
        <p:sp>
          <p:nvSpPr>
            <p:cNvPr id="40" name="正方形/長方形 39">
              <a:extLst>
                <a:ext uri="{FF2B5EF4-FFF2-40B4-BE49-F238E27FC236}">
                  <a16:creationId xmlns:a16="http://schemas.microsoft.com/office/drawing/2014/main" id="{0B0EB034-8680-0C6C-06F2-31FBE1A1CA81}"/>
                </a:ext>
              </a:extLst>
            </p:cNvPr>
            <p:cNvSpPr/>
            <p:nvPr/>
          </p:nvSpPr>
          <p:spPr>
            <a:xfrm>
              <a:off x="9552214" y="963385"/>
              <a:ext cx="2294163" cy="468085"/>
            </a:xfrm>
            <a:prstGeom prst="rect">
              <a:avLst/>
            </a:prstGeom>
            <a:solidFill>
              <a:schemeClr val="bg1"/>
            </a:solidFill>
            <a:ln w="28575">
              <a:solidFill>
                <a:srgbClr val="FADE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25" dirty="0">
                  <a:solidFill>
                    <a:schemeClr val="tx1"/>
                  </a:solidFill>
                  <a:latin typeface="FG角ｺﾞｼｯｸ体Ca-B" panose="020B0809000000000000" pitchFamily="49" charset="-128"/>
                  <a:ea typeface="FG角ｺﾞｼｯｸ体Ca-B" panose="020B0809000000000000" pitchFamily="49" charset="-128"/>
                </a:rPr>
                <a:t>市民環境部</a:t>
              </a:r>
            </a:p>
          </p:txBody>
        </p:sp>
      </p:grpSp>
      <p:sp>
        <p:nvSpPr>
          <p:cNvPr id="5" name="正方形/長方形 4">
            <a:extLst>
              <a:ext uri="{FF2B5EF4-FFF2-40B4-BE49-F238E27FC236}">
                <a16:creationId xmlns:a16="http://schemas.microsoft.com/office/drawing/2014/main" id="{47E85D4E-C161-06E0-EA30-D8E4303E0E0E}"/>
              </a:ext>
            </a:extLst>
          </p:cNvPr>
          <p:cNvSpPr/>
          <p:nvPr/>
        </p:nvSpPr>
        <p:spPr>
          <a:xfrm>
            <a:off x="383778" y="2701521"/>
            <a:ext cx="9241403" cy="81150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975" dirty="0">
                <a:solidFill>
                  <a:schemeClr val="tx1"/>
                </a:solidFill>
                <a:latin typeface="FG角ｺﾞｼｯｸ体Ca-B" panose="020B0809000000000000" pitchFamily="49" charset="-128"/>
                <a:ea typeface="FG角ｺﾞｼｯｸ体Ca-B" panose="020B0809000000000000" pitchFamily="49" charset="-128"/>
              </a:rPr>
              <a:t>（令和７年度の具体的な取組）</a:t>
            </a:r>
            <a:endParaRPr lang="en-US" altLang="ja-JP" sz="975" dirty="0">
              <a:solidFill>
                <a:schemeClr val="tx1"/>
              </a:solidFill>
              <a:latin typeface="FG角ｺﾞｼｯｸ体Ca-B" panose="020B0809000000000000" pitchFamily="49" charset="-128"/>
              <a:ea typeface="FG角ｺﾞｼｯｸ体Ca-B" panose="020B0809000000000000" pitchFamily="49" charset="-128"/>
            </a:endParaRPr>
          </a:p>
          <a:p>
            <a:r>
              <a:rPr lang="ja-JP" altLang="en-US" sz="975" dirty="0">
                <a:solidFill>
                  <a:schemeClr val="tx1"/>
                </a:solidFill>
                <a:latin typeface="FG角ｺﾞｼｯｸ体Ca-B" panose="020B0809000000000000" pitchFamily="49" charset="-128"/>
                <a:ea typeface="FG角ｺﾞｼｯｸ体Ca-B" panose="020B0809000000000000" pitchFamily="49" charset="-128"/>
              </a:rPr>
              <a:t>〇東部地域における主要な指定避難所である「葉の木沢山活動センター」において、停電時に継続的な電力供給を可能となるよう太陽光パネル、発電機、蓄電池及びマルチパワーコンディショナーを設置</a:t>
            </a:r>
            <a:r>
              <a:rPr lang="en-US" altLang="ja-JP" sz="975" dirty="0">
                <a:solidFill>
                  <a:srgbClr val="FF0000"/>
                </a:solidFill>
                <a:latin typeface="FG角ｺﾞｼｯｸ体Ca-B" panose="020B0809000000000000" pitchFamily="49" charset="-128"/>
                <a:ea typeface="FG角ｺﾞｼｯｸ体Ca-B" panose="020B0809000000000000" pitchFamily="49" charset="-128"/>
              </a:rPr>
              <a:t>【</a:t>
            </a:r>
            <a:r>
              <a:rPr lang="ja-JP" altLang="en-US" sz="975" dirty="0">
                <a:solidFill>
                  <a:srgbClr val="FF0000"/>
                </a:solidFill>
                <a:latin typeface="FG角ｺﾞｼｯｸ体Ca-B" panose="020B0809000000000000" pitchFamily="49" charset="-128"/>
                <a:ea typeface="FG角ｺﾞｼｯｸ体Ca-B" panose="020B0809000000000000" pitchFamily="49" charset="-128"/>
              </a:rPr>
              <a:t>新規</a:t>
            </a:r>
            <a:r>
              <a:rPr lang="en-US" altLang="ja-JP" sz="975" dirty="0">
                <a:solidFill>
                  <a:srgbClr val="FF0000"/>
                </a:solidFill>
                <a:latin typeface="FG角ｺﾞｼｯｸ体Ca-B" panose="020B0809000000000000" pitchFamily="49" charset="-128"/>
                <a:ea typeface="FG角ｺﾞｼｯｸ体Ca-B" panose="020B0809000000000000" pitchFamily="49" charset="-128"/>
              </a:rPr>
              <a:t>】</a:t>
            </a:r>
            <a:endParaRPr lang="en-US" altLang="ja-JP" sz="975" dirty="0">
              <a:solidFill>
                <a:schemeClr val="tx1"/>
              </a:solidFill>
              <a:latin typeface="FG角ｺﾞｼｯｸ体Ca-B" panose="020B0809000000000000" pitchFamily="49" charset="-128"/>
              <a:ea typeface="FG角ｺﾞｼｯｸ体Ca-B" panose="020B0809000000000000" pitchFamily="49" charset="-128"/>
            </a:endParaRPr>
          </a:p>
        </p:txBody>
      </p:sp>
      <p:sp>
        <p:nvSpPr>
          <p:cNvPr id="7" name="正方形/長方形 6">
            <a:extLst>
              <a:ext uri="{FF2B5EF4-FFF2-40B4-BE49-F238E27FC236}">
                <a16:creationId xmlns:a16="http://schemas.microsoft.com/office/drawing/2014/main" id="{3440236B-587B-08BB-F1E2-21580851F9B6}"/>
              </a:ext>
            </a:extLst>
          </p:cNvPr>
          <p:cNvSpPr/>
          <p:nvPr/>
        </p:nvSpPr>
        <p:spPr>
          <a:xfrm>
            <a:off x="383778" y="3811519"/>
            <a:ext cx="9241403" cy="81150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975" dirty="0">
                <a:solidFill>
                  <a:schemeClr val="tx1"/>
                </a:solidFill>
                <a:latin typeface="FG角ｺﾞｼｯｸ体Ca-B" panose="020B0809000000000000" pitchFamily="49" charset="-128"/>
                <a:ea typeface="FG角ｺﾞｼｯｸ体Ca-B" panose="020B0809000000000000" pitchFamily="49" charset="-128"/>
              </a:rPr>
              <a:t>（令和７年度の具体的な取組）</a:t>
            </a:r>
            <a:endParaRPr lang="en-US" altLang="ja-JP" sz="975" dirty="0">
              <a:solidFill>
                <a:schemeClr val="tx1"/>
              </a:solidFill>
              <a:latin typeface="FG角ｺﾞｼｯｸ体Ca-B" panose="020B0809000000000000" pitchFamily="49" charset="-128"/>
              <a:ea typeface="FG角ｺﾞｼｯｸ体Ca-B" panose="020B0809000000000000" pitchFamily="49" charset="-128"/>
            </a:endParaRPr>
          </a:p>
          <a:p>
            <a:r>
              <a:rPr lang="ja-JP" altLang="en-US" sz="975" dirty="0">
                <a:solidFill>
                  <a:schemeClr val="tx1"/>
                </a:solidFill>
                <a:latin typeface="FG角ｺﾞｼｯｸ体Ca-B" panose="020B0809000000000000" pitchFamily="49" charset="-128"/>
                <a:ea typeface="FG角ｺﾞｼｯｸ体Ca-B" panose="020B0809000000000000" pitchFamily="49" charset="-128"/>
              </a:rPr>
              <a:t>〇常備消防力の維持・強化を目的とし、火災等災害発生時における対応力（人員、施設、装備）の強化や消防団及び自主防災組織等とのつながりや連携の構築・強化を図るため、盛岡広域消防組合内において最古となる滝沢消防署庁舎の建て替えについての計画を策定</a:t>
            </a:r>
            <a:r>
              <a:rPr lang="en-US" altLang="ja-JP" sz="975" dirty="0">
                <a:solidFill>
                  <a:srgbClr val="FF0000"/>
                </a:solidFill>
                <a:latin typeface="FG角ｺﾞｼｯｸ体Ca-B" panose="020B0809000000000000" pitchFamily="49" charset="-128"/>
                <a:ea typeface="FG角ｺﾞｼｯｸ体Ca-B" panose="020B0809000000000000" pitchFamily="49" charset="-128"/>
              </a:rPr>
              <a:t>【</a:t>
            </a:r>
            <a:r>
              <a:rPr lang="ja-JP" altLang="en-US" sz="975" dirty="0">
                <a:solidFill>
                  <a:srgbClr val="FF0000"/>
                </a:solidFill>
                <a:latin typeface="FG角ｺﾞｼｯｸ体Ca-B" panose="020B0809000000000000" pitchFamily="49" charset="-128"/>
                <a:ea typeface="FG角ｺﾞｼｯｸ体Ca-B" panose="020B0809000000000000" pitchFamily="49" charset="-128"/>
              </a:rPr>
              <a:t>新規</a:t>
            </a:r>
            <a:r>
              <a:rPr lang="en-US" altLang="ja-JP" sz="975" dirty="0">
                <a:solidFill>
                  <a:srgbClr val="FF0000"/>
                </a:solidFill>
                <a:latin typeface="FG角ｺﾞｼｯｸ体Ca-B" panose="020B0809000000000000" pitchFamily="49" charset="-128"/>
                <a:ea typeface="FG角ｺﾞｼｯｸ体Ca-B" panose="020B0809000000000000" pitchFamily="49" charset="-128"/>
              </a:rPr>
              <a:t>】</a:t>
            </a:r>
          </a:p>
        </p:txBody>
      </p:sp>
      <p:grpSp>
        <p:nvGrpSpPr>
          <p:cNvPr id="8" name="グループ化 7">
            <a:extLst>
              <a:ext uri="{FF2B5EF4-FFF2-40B4-BE49-F238E27FC236}">
                <a16:creationId xmlns:a16="http://schemas.microsoft.com/office/drawing/2014/main" id="{5C6DDF1B-61A9-F9D0-0BED-E9AFBA93E1D1}"/>
              </a:ext>
            </a:extLst>
          </p:cNvPr>
          <p:cNvGrpSpPr/>
          <p:nvPr/>
        </p:nvGrpSpPr>
        <p:grpSpPr>
          <a:xfrm>
            <a:off x="383779" y="4623021"/>
            <a:ext cx="9241403" cy="384742"/>
            <a:chOff x="472342" y="963385"/>
            <a:chExt cx="11374035" cy="473529"/>
          </a:xfrm>
        </p:grpSpPr>
        <p:sp>
          <p:nvSpPr>
            <p:cNvPr id="9" name="正方形/長方形 8">
              <a:extLst>
                <a:ext uri="{FF2B5EF4-FFF2-40B4-BE49-F238E27FC236}">
                  <a16:creationId xmlns:a16="http://schemas.microsoft.com/office/drawing/2014/main" id="{3739570B-5C8B-965F-1660-0426239C8C97}"/>
                </a:ext>
              </a:extLst>
            </p:cNvPr>
            <p:cNvSpPr/>
            <p:nvPr/>
          </p:nvSpPr>
          <p:spPr>
            <a:xfrm>
              <a:off x="472342" y="968829"/>
              <a:ext cx="8932913" cy="468085"/>
            </a:xfrm>
            <a:prstGeom prst="rect">
              <a:avLst/>
            </a:prstGeom>
            <a:solidFill>
              <a:srgbClr val="FADE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788" dirty="0">
                  <a:solidFill>
                    <a:schemeClr val="tx1"/>
                  </a:solidFill>
                  <a:latin typeface="FG角ｺﾞｼｯｸ体Ca-B" panose="020B0809000000000000" pitchFamily="49" charset="-128"/>
                  <a:ea typeface="FG角ｺﾞｼｯｸ体Ca-B" panose="020B0809000000000000" pitchFamily="49" charset="-128"/>
                </a:rPr>
                <a:t>４　トップマネジメント推進事業（</a:t>
              </a:r>
              <a:r>
                <a:rPr lang="en-US" altLang="ja-JP" sz="1788" dirty="0">
                  <a:solidFill>
                    <a:schemeClr val="tx1"/>
                  </a:solidFill>
                  <a:latin typeface="FG角ｺﾞｼｯｸ体Ca-B" panose="020B0809000000000000" pitchFamily="49" charset="-128"/>
                  <a:ea typeface="FG角ｺﾞｼｯｸ体Ca-B" panose="020B0809000000000000" pitchFamily="49" charset="-128"/>
                </a:rPr>
                <a:t>1,347</a:t>
              </a:r>
              <a:r>
                <a:rPr lang="ja-JP" altLang="en-US" sz="1788" dirty="0">
                  <a:solidFill>
                    <a:schemeClr val="tx1"/>
                  </a:solidFill>
                  <a:latin typeface="FG角ｺﾞｼｯｸ体Ca-B" panose="020B0809000000000000" pitchFamily="49" charset="-128"/>
                  <a:ea typeface="FG角ｺﾞｼｯｸ体Ca-B" panose="020B0809000000000000" pitchFamily="49" charset="-128"/>
                </a:rPr>
                <a:t>千円）</a:t>
              </a:r>
              <a:r>
                <a:rPr lang="en-US" altLang="ja-JP" sz="1788" dirty="0">
                  <a:solidFill>
                    <a:schemeClr val="tx1"/>
                  </a:solidFill>
                  <a:latin typeface="FG角ｺﾞｼｯｸ体Ca-B" panose="020B0809000000000000" pitchFamily="49" charset="-128"/>
                  <a:ea typeface="FG角ｺﾞｼｯｸ体Ca-B" panose="020B0809000000000000" pitchFamily="49" charset="-128"/>
                </a:rPr>
                <a:t> </a:t>
              </a:r>
              <a:endParaRPr lang="ja-JP" altLang="en-US" sz="1788" dirty="0">
                <a:solidFill>
                  <a:schemeClr val="tx1"/>
                </a:solidFill>
                <a:latin typeface="FG角ｺﾞｼｯｸ体Ca-B" panose="020B0809000000000000" pitchFamily="49" charset="-128"/>
                <a:ea typeface="FG角ｺﾞｼｯｸ体Ca-B" panose="020B0809000000000000" pitchFamily="49" charset="-128"/>
              </a:endParaRPr>
            </a:p>
          </p:txBody>
        </p:sp>
        <p:sp>
          <p:nvSpPr>
            <p:cNvPr id="10" name="正方形/長方形 9">
              <a:extLst>
                <a:ext uri="{FF2B5EF4-FFF2-40B4-BE49-F238E27FC236}">
                  <a16:creationId xmlns:a16="http://schemas.microsoft.com/office/drawing/2014/main" id="{10E96F6C-1802-7C67-6EE8-B5EACF66CFF1}"/>
                </a:ext>
              </a:extLst>
            </p:cNvPr>
            <p:cNvSpPr/>
            <p:nvPr/>
          </p:nvSpPr>
          <p:spPr>
            <a:xfrm>
              <a:off x="9552214" y="963385"/>
              <a:ext cx="2294163" cy="468085"/>
            </a:xfrm>
            <a:prstGeom prst="rect">
              <a:avLst/>
            </a:prstGeom>
            <a:solidFill>
              <a:schemeClr val="bg1"/>
            </a:solidFill>
            <a:ln w="28575">
              <a:solidFill>
                <a:srgbClr val="FADE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25" dirty="0">
                  <a:solidFill>
                    <a:schemeClr val="tx1"/>
                  </a:solidFill>
                  <a:latin typeface="FG角ｺﾞｼｯｸ体Ca-B" panose="020B0809000000000000" pitchFamily="49" charset="-128"/>
                  <a:ea typeface="FG角ｺﾞｼｯｸ体Ca-B" panose="020B0809000000000000" pitchFamily="49" charset="-128"/>
                </a:rPr>
                <a:t>企画総務部</a:t>
              </a:r>
            </a:p>
          </p:txBody>
        </p:sp>
      </p:grpSp>
      <p:sp>
        <p:nvSpPr>
          <p:cNvPr id="11" name="正方形/長方形 10">
            <a:extLst>
              <a:ext uri="{FF2B5EF4-FFF2-40B4-BE49-F238E27FC236}">
                <a16:creationId xmlns:a16="http://schemas.microsoft.com/office/drawing/2014/main" id="{EF36006D-F2E7-DABF-05B9-EA7BC97F9295}"/>
              </a:ext>
            </a:extLst>
          </p:cNvPr>
          <p:cNvSpPr/>
          <p:nvPr/>
        </p:nvSpPr>
        <p:spPr>
          <a:xfrm>
            <a:off x="383778" y="4921519"/>
            <a:ext cx="9241403" cy="81150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975" dirty="0">
                <a:solidFill>
                  <a:schemeClr val="tx1"/>
                </a:solidFill>
                <a:latin typeface="FG角ｺﾞｼｯｸ体Ca-B" panose="020B0809000000000000" pitchFamily="49" charset="-128"/>
                <a:ea typeface="FG角ｺﾞｼｯｸ体Ca-B" panose="020B0809000000000000" pitchFamily="49" charset="-128"/>
              </a:rPr>
              <a:t>（令和７年度の具体的な取組）</a:t>
            </a:r>
            <a:endParaRPr lang="en-US" altLang="ja-JP" sz="975" dirty="0">
              <a:solidFill>
                <a:schemeClr val="tx1"/>
              </a:solidFill>
              <a:latin typeface="FG角ｺﾞｼｯｸ体Ca-B" panose="020B0809000000000000" pitchFamily="49" charset="-128"/>
              <a:ea typeface="FG角ｺﾞｼｯｸ体Ca-B" panose="020B0809000000000000" pitchFamily="49" charset="-128"/>
            </a:endParaRPr>
          </a:p>
          <a:p>
            <a:r>
              <a:rPr lang="ja-JP" altLang="en-US" sz="975" dirty="0">
                <a:solidFill>
                  <a:schemeClr val="tx1"/>
                </a:solidFill>
                <a:latin typeface="FG角ｺﾞｼｯｸ体Ca-B" panose="020B0809000000000000" pitchFamily="49" charset="-128"/>
                <a:ea typeface="FG角ｺﾞｼｯｸ体Ca-B" panose="020B0809000000000000" pitchFamily="49" charset="-128"/>
              </a:rPr>
              <a:t>〇タウンミーティング、市政懇談会及び市長と話そうの開催</a:t>
            </a:r>
            <a:endParaRPr lang="en-US" altLang="ja-JP" sz="975" dirty="0">
              <a:solidFill>
                <a:schemeClr val="tx1"/>
              </a:solidFill>
              <a:latin typeface="FG角ｺﾞｼｯｸ体Ca-B" panose="020B0809000000000000" pitchFamily="49" charset="-128"/>
              <a:ea typeface="FG角ｺﾞｼｯｸ体Ca-B" panose="020B0809000000000000" pitchFamily="49" charset="-128"/>
            </a:endParaRPr>
          </a:p>
          <a:p>
            <a:r>
              <a:rPr lang="ja-JP" altLang="en-US" sz="975" dirty="0">
                <a:solidFill>
                  <a:schemeClr val="tx1"/>
                </a:solidFill>
                <a:latin typeface="FG角ｺﾞｼｯｸ体Ca-B" panose="020B0809000000000000" pitchFamily="49" charset="-128"/>
                <a:ea typeface="FG角ｺﾞｼｯｸ体Ca-B" panose="020B0809000000000000" pitchFamily="49" charset="-128"/>
              </a:rPr>
              <a:t>○地域の医療の在り方に関する報告書の取りまとめ</a:t>
            </a:r>
            <a:r>
              <a:rPr lang="en-US" altLang="ja-JP" sz="975" dirty="0">
                <a:solidFill>
                  <a:srgbClr val="FF0000"/>
                </a:solidFill>
                <a:latin typeface="FG角ｺﾞｼｯｸ体Ca-B" panose="020B0809000000000000" pitchFamily="49" charset="-128"/>
                <a:ea typeface="FG角ｺﾞｼｯｸ体Ca-B" panose="020B0809000000000000" pitchFamily="49" charset="-128"/>
              </a:rPr>
              <a:t>【</a:t>
            </a:r>
            <a:r>
              <a:rPr lang="ja-JP" altLang="en-US" sz="975" dirty="0">
                <a:solidFill>
                  <a:srgbClr val="FF0000"/>
                </a:solidFill>
                <a:latin typeface="FG角ｺﾞｼｯｸ体Ca-B" panose="020B0809000000000000" pitchFamily="49" charset="-128"/>
                <a:ea typeface="FG角ｺﾞｼｯｸ体Ca-B" panose="020B0809000000000000" pitchFamily="49" charset="-128"/>
              </a:rPr>
              <a:t>新規</a:t>
            </a:r>
            <a:r>
              <a:rPr lang="en-US" altLang="ja-JP" sz="975" dirty="0">
                <a:solidFill>
                  <a:srgbClr val="FF0000"/>
                </a:solidFill>
                <a:latin typeface="FG角ｺﾞｼｯｸ体Ca-B" panose="020B0809000000000000" pitchFamily="49" charset="-128"/>
                <a:ea typeface="FG角ｺﾞｼｯｸ体Ca-B" panose="020B0809000000000000" pitchFamily="49" charset="-128"/>
              </a:rPr>
              <a:t>】</a:t>
            </a:r>
            <a:endParaRPr lang="en-US" altLang="ja-JP" sz="975" dirty="0">
              <a:solidFill>
                <a:schemeClr val="tx1"/>
              </a:solidFill>
              <a:latin typeface="FG角ｺﾞｼｯｸ体Ca-B" panose="020B0809000000000000" pitchFamily="49" charset="-128"/>
              <a:ea typeface="FG角ｺﾞｼｯｸ体Ca-B" panose="020B0809000000000000" pitchFamily="49" charset="-128"/>
            </a:endParaRPr>
          </a:p>
        </p:txBody>
      </p:sp>
    </p:spTree>
    <p:extLst>
      <p:ext uri="{BB962C8B-B14F-4D97-AF65-F5344CB8AC3E}">
        <p14:creationId xmlns:p14="http://schemas.microsoft.com/office/powerpoint/2010/main" val="18921631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711C49C-E822-BAF4-555A-7C3DD38C7FE1}"/>
              </a:ext>
            </a:extLst>
          </p:cNvPr>
          <p:cNvSpPr/>
          <p:nvPr/>
        </p:nvSpPr>
        <p:spPr>
          <a:xfrm>
            <a:off x="120650" y="766763"/>
            <a:ext cx="9601200" cy="457200"/>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950" dirty="0">
                <a:latin typeface="FG角ｺﾞｼｯｸ体Ca-B" panose="020B0809000000000000" pitchFamily="49" charset="-128"/>
                <a:ea typeface="FG角ｺﾞｼｯｸ体Ca-B" panose="020B0809000000000000" pitchFamily="49" charset="-128"/>
              </a:rPr>
              <a:t>教育費に係る予算について</a:t>
            </a:r>
          </a:p>
        </p:txBody>
      </p:sp>
      <p:graphicFrame>
        <p:nvGraphicFramePr>
          <p:cNvPr id="5" name="グラフ 4">
            <a:extLst>
              <a:ext uri="{FF2B5EF4-FFF2-40B4-BE49-F238E27FC236}">
                <a16:creationId xmlns:a16="http://schemas.microsoft.com/office/drawing/2014/main" id="{91DC33A5-8E78-4B8D-9DED-8DDDC5DAB639}"/>
              </a:ext>
            </a:extLst>
          </p:cNvPr>
          <p:cNvGraphicFramePr/>
          <p:nvPr>
            <p:extLst>
              <p:ext uri="{D42A27DB-BD31-4B8C-83A1-F6EECF244321}">
                <p14:modId xmlns:p14="http://schemas.microsoft.com/office/powerpoint/2010/main" val="3946544582"/>
              </p:ext>
            </p:extLst>
          </p:nvPr>
        </p:nvGraphicFramePr>
        <p:xfrm>
          <a:off x="337699" y="1650720"/>
          <a:ext cx="4096023" cy="2976669"/>
        </p:xfrm>
        <a:graphic>
          <a:graphicData uri="http://schemas.openxmlformats.org/drawingml/2006/chart">
            <c:chart xmlns:c="http://schemas.openxmlformats.org/drawingml/2006/chart" xmlns:r="http://schemas.openxmlformats.org/officeDocument/2006/relationships" r:id="rId2"/>
          </a:graphicData>
        </a:graphic>
      </p:graphicFrame>
      <p:sp>
        <p:nvSpPr>
          <p:cNvPr id="6" name="正方形/長方形 5">
            <a:extLst>
              <a:ext uri="{FF2B5EF4-FFF2-40B4-BE49-F238E27FC236}">
                <a16:creationId xmlns:a16="http://schemas.microsoft.com/office/drawing/2014/main" id="{659CA3C9-8E1B-80F8-A36B-E0C14D4B2954}"/>
              </a:ext>
            </a:extLst>
          </p:cNvPr>
          <p:cNvSpPr/>
          <p:nvPr/>
        </p:nvSpPr>
        <p:spPr>
          <a:xfrm>
            <a:off x="193926" y="1199086"/>
            <a:ext cx="3490169" cy="46604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300" dirty="0">
                <a:solidFill>
                  <a:schemeClr val="tx1"/>
                </a:solidFill>
                <a:latin typeface="FG角ｺﾞｼｯｸ体Ca-B" panose="020B0809000000000000" pitchFamily="49" charset="-128"/>
                <a:ea typeface="FG角ｺﾞｼｯｸ体Ca-B" panose="020B0809000000000000" pitchFamily="49" charset="-128"/>
              </a:rPr>
              <a:t>■教育費に係る事業費の推移</a:t>
            </a:r>
            <a:endParaRPr lang="en-US" altLang="ja-JP" sz="1300" dirty="0">
              <a:solidFill>
                <a:schemeClr val="tx1"/>
              </a:solidFill>
              <a:latin typeface="FG角ｺﾞｼｯｸ体Ca-B" panose="020B0809000000000000" pitchFamily="49" charset="-128"/>
              <a:ea typeface="FG角ｺﾞｼｯｸ体Ca-B" panose="020B0809000000000000" pitchFamily="49" charset="-128"/>
            </a:endParaRPr>
          </a:p>
        </p:txBody>
      </p:sp>
      <p:sp>
        <p:nvSpPr>
          <p:cNvPr id="7" name="Rectangle 2">
            <a:extLst>
              <a:ext uri="{FF2B5EF4-FFF2-40B4-BE49-F238E27FC236}">
                <a16:creationId xmlns:a16="http://schemas.microsoft.com/office/drawing/2014/main" id="{A069D356-4E47-FD53-1453-A1045F2C31D2}"/>
              </a:ext>
            </a:extLst>
          </p:cNvPr>
          <p:cNvSpPr>
            <a:spLocks noChangeArrowheads="1"/>
          </p:cNvSpPr>
          <p:nvPr/>
        </p:nvSpPr>
        <p:spPr bwMode="auto">
          <a:xfrm>
            <a:off x="5623031" y="2369365"/>
            <a:ext cx="8897038" cy="300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4295" tIns="37148" rIns="74295" bIns="37148" numCol="1" anchor="ctr" anchorCtr="0" compatLnSpc="1">
            <a:prstTxWarp prst="textNoShape">
              <a:avLst/>
            </a:prstTxWarp>
            <a:spAutoFit/>
          </a:bodyPr>
          <a:lstStyle/>
          <a:p>
            <a:endParaRPr lang="ja-JP" altLang="en-US" sz="1463"/>
          </a:p>
        </p:txBody>
      </p:sp>
      <p:graphicFrame>
        <p:nvGraphicFramePr>
          <p:cNvPr id="8" name="オブジェクト 7">
            <a:extLst>
              <a:ext uri="{FF2B5EF4-FFF2-40B4-BE49-F238E27FC236}">
                <a16:creationId xmlns:a16="http://schemas.microsoft.com/office/drawing/2014/main" id="{22062902-4E7F-C449-E5DD-6996ED7C32AC}"/>
              </a:ext>
            </a:extLst>
          </p:cNvPr>
          <p:cNvGraphicFramePr>
            <a:graphicFrameLocks noChangeAspect="1"/>
          </p:cNvGraphicFramePr>
          <p:nvPr>
            <p:extLst>
              <p:ext uri="{D42A27DB-BD31-4B8C-83A1-F6EECF244321}">
                <p14:modId xmlns:p14="http://schemas.microsoft.com/office/powerpoint/2010/main" val="1386232006"/>
              </p:ext>
            </p:extLst>
          </p:nvPr>
        </p:nvGraphicFramePr>
        <p:xfrm>
          <a:off x="4426739" y="1601841"/>
          <a:ext cx="5268577" cy="3344867"/>
        </p:xfrm>
        <a:graphic>
          <a:graphicData uri="http://schemas.openxmlformats.org/presentationml/2006/ole">
            <mc:AlternateContent xmlns:mc="http://schemas.openxmlformats.org/markup-compatibility/2006">
              <mc:Choice xmlns:v="urn:schemas-microsoft-com:vml" Requires="v">
                <p:oleObj name="Worksheet" r:id="rId3" imgW="6896057" imgH="3514782" progId="Excel.Sheet.12">
                  <p:embed/>
                </p:oleObj>
              </mc:Choice>
              <mc:Fallback>
                <p:oleObj name="Worksheet" r:id="rId3" imgW="6896057" imgH="3514782" progId="Excel.Sheet.12">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6739" y="1601841"/>
                        <a:ext cx="5268577" cy="3344867"/>
                      </a:xfrm>
                      <a:prstGeom prst="rect">
                        <a:avLst/>
                      </a:prstGeom>
                      <a:noFill/>
                    </p:spPr>
                  </p:pic>
                </p:oleObj>
              </mc:Fallback>
            </mc:AlternateContent>
          </a:graphicData>
        </a:graphic>
      </p:graphicFrame>
      <p:sp>
        <p:nvSpPr>
          <p:cNvPr id="9" name="正方形/長方形 8">
            <a:extLst>
              <a:ext uri="{FF2B5EF4-FFF2-40B4-BE49-F238E27FC236}">
                <a16:creationId xmlns:a16="http://schemas.microsoft.com/office/drawing/2014/main" id="{78D32BA1-D609-9BF8-8F4B-A6E624ED75F1}"/>
              </a:ext>
            </a:extLst>
          </p:cNvPr>
          <p:cNvSpPr/>
          <p:nvPr/>
        </p:nvSpPr>
        <p:spPr>
          <a:xfrm>
            <a:off x="4426739" y="1179879"/>
            <a:ext cx="4096023" cy="46604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300" dirty="0">
                <a:solidFill>
                  <a:schemeClr val="tx1"/>
                </a:solidFill>
                <a:latin typeface="FG角ｺﾞｼｯｸ体Ca-B" panose="020B0809000000000000" pitchFamily="49" charset="-128"/>
                <a:ea typeface="FG角ｺﾞｼｯｸ体Ca-B" panose="020B0809000000000000" pitchFamily="49" charset="-128"/>
              </a:rPr>
              <a:t>■近年実施した主な教育費に係る事業</a:t>
            </a:r>
            <a:endParaRPr lang="en-US" altLang="ja-JP" sz="1300" dirty="0">
              <a:solidFill>
                <a:schemeClr val="tx1"/>
              </a:solidFill>
              <a:latin typeface="FG角ｺﾞｼｯｸ体Ca-B" panose="020B0809000000000000" pitchFamily="49" charset="-128"/>
              <a:ea typeface="FG角ｺﾞｼｯｸ体Ca-B" panose="020B0809000000000000" pitchFamily="49" charset="-128"/>
            </a:endParaRPr>
          </a:p>
        </p:txBody>
      </p:sp>
      <p:graphicFrame>
        <p:nvGraphicFramePr>
          <p:cNvPr id="2" name="表 1">
            <a:extLst>
              <a:ext uri="{FF2B5EF4-FFF2-40B4-BE49-F238E27FC236}">
                <a16:creationId xmlns:a16="http://schemas.microsoft.com/office/drawing/2014/main" id="{A88060C8-63E8-9BF6-2C5D-E5285381894A}"/>
              </a:ext>
            </a:extLst>
          </p:cNvPr>
          <p:cNvGraphicFramePr>
            <a:graphicFrameLocks noGrp="1"/>
          </p:cNvGraphicFramePr>
          <p:nvPr>
            <p:extLst>
              <p:ext uri="{D42A27DB-BD31-4B8C-83A1-F6EECF244321}">
                <p14:modId xmlns:p14="http://schemas.microsoft.com/office/powerpoint/2010/main" val="3265924086"/>
              </p:ext>
            </p:extLst>
          </p:nvPr>
        </p:nvGraphicFramePr>
        <p:xfrm>
          <a:off x="151606" y="4628312"/>
          <a:ext cx="4306086" cy="1511343"/>
        </p:xfrm>
        <a:graphic>
          <a:graphicData uri="http://schemas.openxmlformats.org/drawingml/2006/table">
            <a:tbl>
              <a:tblPr firstRow="1" bandRow="1">
                <a:tableStyleId>{5C22544A-7EE6-4342-B048-85BDC9FD1C3A}</a:tableStyleId>
              </a:tblPr>
              <a:tblGrid>
                <a:gridCol w="611211">
                  <a:extLst>
                    <a:ext uri="{9D8B030D-6E8A-4147-A177-3AD203B41FA5}">
                      <a16:colId xmlns:a16="http://schemas.microsoft.com/office/drawing/2014/main" val="3510586696"/>
                    </a:ext>
                  </a:extLst>
                </a:gridCol>
                <a:gridCol w="410542">
                  <a:extLst>
                    <a:ext uri="{9D8B030D-6E8A-4147-A177-3AD203B41FA5}">
                      <a16:colId xmlns:a16="http://schemas.microsoft.com/office/drawing/2014/main" val="261231693"/>
                    </a:ext>
                  </a:extLst>
                </a:gridCol>
                <a:gridCol w="410542">
                  <a:extLst>
                    <a:ext uri="{9D8B030D-6E8A-4147-A177-3AD203B41FA5}">
                      <a16:colId xmlns:a16="http://schemas.microsoft.com/office/drawing/2014/main" val="1539719073"/>
                    </a:ext>
                  </a:extLst>
                </a:gridCol>
                <a:gridCol w="410542">
                  <a:extLst>
                    <a:ext uri="{9D8B030D-6E8A-4147-A177-3AD203B41FA5}">
                      <a16:colId xmlns:a16="http://schemas.microsoft.com/office/drawing/2014/main" val="707457410"/>
                    </a:ext>
                  </a:extLst>
                </a:gridCol>
                <a:gridCol w="410542">
                  <a:extLst>
                    <a:ext uri="{9D8B030D-6E8A-4147-A177-3AD203B41FA5}">
                      <a16:colId xmlns:a16="http://schemas.microsoft.com/office/drawing/2014/main" val="3178298000"/>
                    </a:ext>
                  </a:extLst>
                </a:gridCol>
                <a:gridCol w="410542">
                  <a:extLst>
                    <a:ext uri="{9D8B030D-6E8A-4147-A177-3AD203B41FA5}">
                      <a16:colId xmlns:a16="http://schemas.microsoft.com/office/drawing/2014/main" val="1641887491"/>
                    </a:ext>
                  </a:extLst>
                </a:gridCol>
                <a:gridCol w="410542">
                  <a:extLst>
                    <a:ext uri="{9D8B030D-6E8A-4147-A177-3AD203B41FA5}">
                      <a16:colId xmlns:a16="http://schemas.microsoft.com/office/drawing/2014/main" val="325407057"/>
                    </a:ext>
                  </a:extLst>
                </a:gridCol>
                <a:gridCol w="410542">
                  <a:extLst>
                    <a:ext uri="{9D8B030D-6E8A-4147-A177-3AD203B41FA5}">
                      <a16:colId xmlns:a16="http://schemas.microsoft.com/office/drawing/2014/main" val="374656053"/>
                    </a:ext>
                  </a:extLst>
                </a:gridCol>
                <a:gridCol w="410542">
                  <a:extLst>
                    <a:ext uri="{9D8B030D-6E8A-4147-A177-3AD203B41FA5}">
                      <a16:colId xmlns:a16="http://schemas.microsoft.com/office/drawing/2014/main" val="2983178517"/>
                    </a:ext>
                  </a:extLst>
                </a:gridCol>
                <a:gridCol w="410542">
                  <a:extLst>
                    <a:ext uri="{9D8B030D-6E8A-4147-A177-3AD203B41FA5}">
                      <a16:colId xmlns:a16="http://schemas.microsoft.com/office/drawing/2014/main" val="3496415093"/>
                    </a:ext>
                  </a:extLst>
                </a:gridCol>
              </a:tblGrid>
              <a:tr h="198459">
                <a:tc>
                  <a:txBody>
                    <a:bodyPr/>
                    <a:lstStyle/>
                    <a:p>
                      <a:endParaRPr kumimoji="1" lang="ja-JP" altLang="en-US" sz="800" dirty="0"/>
                    </a:p>
                  </a:txBody>
                  <a:tcPr marL="74295" marR="74295" marT="37148" marB="37148"/>
                </a:tc>
                <a:tc>
                  <a:txBody>
                    <a:bodyPr/>
                    <a:lstStyle/>
                    <a:p>
                      <a:pPr algn="ctr"/>
                      <a:r>
                        <a:rPr kumimoji="1" lang="en-US" altLang="ja-JP" sz="800" dirty="0"/>
                        <a:t>H28</a:t>
                      </a:r>
                      <a:endParaRPr kumimoji="1" lang="ja-JP" altLang="en-US" sz="800" dirty="0"/>
                    </a:p>
                  </a:txBody>
                  <a:tcPr marL="74295" marR="74295" marT="37148" marB="37148"/>
                </a:tc>
                <a:tc>
                  <a:txBody>
                    <a:bodyPr/>
                    <a:lstStyle/>
                    <a:p>
                      <a:pPr algn="ctr"/>
                      <a:r>
                        <a:rPr kumimoji="1" lang="en-US" altLang="ja-JP" sz="800" dirty="0"/>
                        <a:t>H29</a:t>
                      </a:r>
                      <a:endParaRPr kumimoji="1" lang="ja-JP" altLang="en-US" sz="800" dirty="0"/>
                    </a:p>
                  </a:txBody>
                  <a:tcPr marL="74295" marR="74295" marT="37148" marB="37148"/>
                </a:tc>
                <a:tc>
                  <a:txBody>
                    <a:bodyPr/>
                    <a:lstStyle/>
                    <a:p>
                      <a:pPr algn="ctr"/>
                      <a:r>
                        <a:rPr kumimoji="1" lang="en-US" altLang="ja-JP" sz="800" dirty="0"/>
                        <a:t>H30</a:t>
                      </a:r>
                      <a:endParaRPr kumimoji="1" lang="ja-JP" altLang="en-US" sz="800" dirty="0"/>
                    </a:p>
                  </a:txBody>
                  <a:tcPr marL="74295" marR="74295" marT="37148" marB="37148"/>
                </a:tc>
                <a:tc>
                  <a:txBody>
                    <a:bodyPr/>
                    <a:lstStyle/>
                    <a:p>
                      <a:pPr algn="ctr"/>
                      <a:r>
                        <a:rPr kumimoji="1" lang="en-US" altLang="ja-JP" sz="800" dirty="0"/>
                        <a:t>R1</a:t>
                      </a:r>
                      <a:endParaRPr kumimoji="1" lang="ja-JP" altLang="en-US" sz="800" dirty="0"/>
                    </a:p>
                  </a:txBody>
                  <a:tcPr marL="74295" marR="74295" marT="37148" marB="37148"/>
                </a:tc>
                <a:tc>
                  <a:txBody>
                    <a:bodyPr/>
                    <a:lstStyle/>
                    <a:p>
                      <a:pPr algn="ctr"/>
                      <a:r>
                        <a:rPr kumimoji="1" lang="en-US" altLang="ja-JP" sz="800" dirty="0"/>
                        <a:t>R2</a:t>
                      </a:r>
                      <a:endParaRPr kumimoji="1" lang="ja-JP" altLang="en-US" sz="800" dirty="0"/>
                    </a:p>
                  </a:txBody>
                  <a:tcPr marL="74295" marR="74295" marT="37148" marB="37148"/>
                </a:tc>
                <a:tc>
                  <a:txBody>
                    <a:bodyPr/>
                    <a:lstStyle/>
                    <a:p>
                      <a:pPr algn="ctr"/>
                      <a:r>
                        <a:rPr kumimoji="1" lang="en-US" altLang="ja-JP" sz="800" dirty="0"/>
                        <a:t>R3</a:t>
                      </a:r>
                      <a:endParaRPr kumimoji="1" lang="ja-JP" altLang="en-US" sz="800" dirty="0"/>
                    </a:p>
                  </a:txBody>
                  <a:tcPr marL="74295" marR="74295" marT="37148" marB="37148"/>
                </a:tc>
                <a:tc>
                  <a:txBody>
                    <a:bodyPr/>
                    <a:lstStyle/>
                    <a:p>
                      <a:pPr algn="ctr"/>
                      <a:r>
                        <a:rPr kumimoji="1" lang="en-US" altLang="ja-JP" sz="800" dirty="0"/>
                        <a:t>R4</a:t>
                      </a:r>
                      <a:endParaRPr kumimoji="1" lang="ja-JP" altLang="en-US" sz="800" dirty="0"/>
                    </a:p>
                  </a:txBody>
                  <a:tcPr marL="74295" marR="74295" marT="37148" marB="37148"/>
                </a:tc>
                <a:tc>
                  <a:txBody>
                    <a:bodyPr/>
                    <a:lstStyle/>
                    <a:p>
                      <a:pPr algn="ctr"/>
                      <a:r>
                        <a:rPr kumimoji="1" lang="en-US" altLang="ja-JP" sz="800" dirty="0"/>
                        <a:t>R5</a:t>
                      </a:r>
                      <a:endParaRPr kumimoji="1" lang="ja-JP" altLang="en-US" sz="800" dirty="0"/>
                    </a:p>
                  </a:txBody>
                  <a:tcPr marL="74295" marR="74295" marT="37148" marB="37148"/>
                </a:tc>
                <a:tc>
                  <a:txBody>
                    <a:bodyPr/>
                    <a:lstStyle/>
                    <a:p>
                      <a:pPr algn="ctr"/>
                      <a:r>
                        <a:rPr kumimoji="1" lang="en-US" altLang="ja-JP" sz="800" dirty="0"/>
                        <a:t>R6</a:t>
                      </a:r>
                      <a:endParaRPr kumimoji="1" lang="ja-JP" altLang="en-US" sz="800" dirty="0"/>
                    </a:p>
                  </a:txBody>
                  <a:tcPr marL="74295" marR="74295" marT="37148" marB="37148"/>
                </a:tc>
                <a:extLst>
                  <a:ext uri="{0D108BD9-81ED-4DB2-BD59-A6C34878D82A}">
                    <a16:rowId xmlns:a16="http://schemas.microsoft.com/office/drawing/2014/main" val="3180231770"/>
                  </a:ext>
                </a:extLst>
              </a:tr>
              <a:tr h="185738">
                <a:tc>
                  <a:txBody>
                    <a:bodyPr/>
                    <a:lstStyle/>
                    <a:p>
                      <a:r>
                        <a:rPr kumimoji="1" lang="ja-JP" altLang="en-US" sz="700" dirty="0"/>
                        <a:t>人件費</a:t>
                      </a:r>
                    </a:p>
                  </a:txBody>
                  <a:tcPr marL="74295" marR="74295" marT="37148" marB="37148"/>
                </a:tc>
                <a:tc>
                  <a:txBody>
                    <a:bodyPr/>
                    <a:lstStyle/>
                    <a:p>
                      <a:pPr algn="r"/>
                      <a:r>
                        <a:rPr kumimoji="1" lang="en-US" altLang="ja-JP" sz="700" dirty="0"/>
                        <a:t>403</a:t>
                      </a:r>
                      <a:endParaRPr kumimoji="1" lang="ja-JP" altLang="en-US" sz="700" dirty="0"/>
                    </a:p>
                  </a:txBody>
                  <a:tcPr marL="74295" marR="74295" marT="37148" marB="37148"/>
                </a:tc>
                <a:tc>
                  <a:txBody>
                    <a:bodyPr/>
                    <a:lstStyle/>
                    <a:p>
                      <a:pPr algn="r"/>
                      <a:r>
                        <a:rPr kumimoji="1" lang="en-US" altLang="ja-JP" sz="700" dirty="0"/>
                        <a:t>388</a:t>
                      </a:r>
                      <a:endParaRPr kumimoji="1" lang="ja-JP" altLang="en-US" sz="700" dirty="0"/>
                    </a:p>
                  </a:txBody>
                  <a:tcPr marL="74295" marR="74295" marT="37148" marB="37148"/>
                </a:tc>
                <a:tc>
                  <a:txBody>
                    <a:bodyPr/>
                    <a:lstStyle/>
                    <a:p>
                      <a:pPr algn="r"/>
                      <a:r>
                        <a:rPr kumimoji="1" lang="en-US" altLang="ja-JP" sz="700" dirty="0"/>
                        <a:t>403</a:t>
                      </a:r>
                      <a:endParaRPr kumimoji="1" lang="ja-JP" altLang="en-US" sz="700" dirty="0"/>
                    </a:p>
                  </a:txBody>
                  <a:tcPr marL="74295" marR="74295" marT="37148" marB="37148"/>
                </a:tc>
                <a:tc>
                  <a:txBody>
                    <a:bodyPr/>
                    <a:lstStyle/>
                    <a:p>
                      <a:pPr algn="r"/>
                      <a:r>
                        <a:rPr kumimoji="1" lang="en-US" altLang="ja-JP" sz="700" dirty="0"/>
                        <a:t>443</a:t>
                      </a:r>
                      <a:endParaRPr kumimoji="1" lang="ja-JP" altLang="en-US" sz="700" dirty="0"/>
                    </a:p>
                  </a:txBody>
                  <a:tcPr marL="74295" marR="74295" marT="37148" marB="37148"/>
                </a:tc>
                <a:tc>
                  <a:txBody>
                    <a:bodyPr/>
                    <a:lstStyle/>
                    <a:p>
                      <a:pPr algn="r"/>
                      <a:r>
                        <a:rPr kumimoji="1" lang="en-US" altLang="ja-JP" sz="700" dirty="0"/>
                        <a:t>472</a:t>
                      </a:r>
                      <a:endParaRPr kumimoji="1" lang="ja-JP" altLang="en-US" sz="700" dirty="0"/>
                    </a:p>
                  </a:txBody>
                  <a:tcPr marL="74295" marR="74295" marT="37148" marB="37148"/>
                </a:tc>
                <a:tc>
                  <a:txBody>
                    <a:bodyPr/>
                    <a:lstStyle/>
                    <a:p>
                      <a:pPr algn="r"/>
                      <a:r>
                        <a:rPr kumimoji="1" lang="en-US" altLang="ja-JP" sz="700" dirty="0"/>
                        <a:t>497</a:t>
                      </a:r>
                      <a:endParaRPr kumimoji="1" lang="ja-JP" altLang="en-US" sz="700" dirty="0"/>
                    </a:p>
                  </a:txBody>
                  <a:tcPr marL="74295" marR="74295" marT="37148" marB="37148"/>
                </a:tc>
                <a:tc>
                  <a:txBody>
                    <a:bodyPr/>
                    <a:lstStyle/>
                    <a:p>
                      <a:pPr algn="r"/>
                      <a:r>
                        <a:rPr kumimoji="1" lang="en-US" altLang="ja-JP" sz="700" dirty="0"/>
                        <a:t>512</a:t>
                      </a:r>
                      <a:endParaRPr kumimoji="1" lang="ja-JP" altLang="en-US" sz="700" dirty="0"/>
                    </a:p>
                  </a:txBody>
                  <a:tcPr marL="74295" marR="74295" marT="37148" marB="37148"/>
                </a:tc>
                <a:tc>
                  <a:txBody>
                    <a:bodyPr/>
                    <a:lstStyle/>
                    <a:p>
                      <a:pPr algn="r"/>
                      <a:r>
                        <a:rPr kumimoji="1" lang="en-US" altLang="ja-JP" sz="700" dirty="0"/>
                        <a:t>497</a:t>
                      </a:r>
                      <a:endParaRPr kumimoji="1" lang="ja-JP" altLang="en-US" sz="700" dirty="0"/>
                    </a:p>
                  </a:txBody>
                  <a:tcPr marL="74295" marR="74295" marT="37148" marB="37148"/>
                </a:tc>
                <a:tc>
                  <a:txBody>
                    <a:bodyPr/>
                    <a:lstStyle/>
                    <a:p>
                      <a:pPr algn="r"/>
                      <a:r>
                        <a:rPr kumimoji="1" lang="en-US" altLang="ja-JP" sz="700" dirty="0"/>
                        <a:t>555</a:t>
                      </a:r>
                      <a:endParaRPr kumimoji="1" lang="ja-JP" altLang="en-US" sz="700" dirty="0"/>
                    </a:p>
                  </a:txBody>
                  <a:tcPr marL="74295" marR="74295" marT="37148" marB="37148"/>
                </a:tc>
                <a:extLst>
                  <a:ext uri="{0D108BD9-81ED-4DB2-BD59-A6C34878D82A}">
                    <a16:rowId xmlns:a16="http://schemas.microsoft.com/office/drawing/2014/main" val="2904929771"/>
                  </a:ext>
                </a:extLst>
              </a:tr>
              <a:tr h="198459">
                <a:tc>
                  <a:txBody>
                    <a:bodyPr/>
                    <a:lstStyle/>
                    <a:p>
                      <a:r>
                        <a:rPr kumimoji="1" lang="ja-JP" altLang="en-US" sz="700" dirty="0"/>
                        <a:t>物件費</a:t>
                      </a:r>
                    </a:p>
                  </a:txBody>
                  <a:tcPr marL="74295" marR="74295" marT="37148" marB="37148"/>
                </a:tc>
                <a:tc>
                  <a:txBody>
                    <a:bodyPr/>
                    <a:lstStyle/>
                    <a:p>
                      <a:pPr algn="r"/>
                      <a:r>
                        <a:rPr kumimoji="1" lang="en-US" altLang="ja-JP" sz="700" dirty="0"/>
                        <a:t>727</a:t>
                      </a:r>
                      <a:endParaRPr kumimoji="1" lang="ja-JP" altLang="en-US" sz="700" dirty="0"/>
                    </a:p>
                  </a:txBody>
                  <a:tcPr marL="74295" marR="74295" marT="37148" marB="37148"/>
                </a:tc>
                <a:tc>
                  <a:txBody>
                    <a:bodyPr/>
                    <a:lstStyle/>
                    <a:p>
                      <a:pPr algn="r"/>
                      <a:r>
                        <a:rPr kumimoji="1" lang="en-US" altLang="ja-JP" sz="700" dirty="0"/>
                        <a:t>693</a:t>
                      </a:r>
                      <a:endParaRPr kumimoji="1" lang="ja-JP" altLang="en-US" sz="700" dirty="0"/>
                    </a:p>
                  </a:txBody>
                  <a:tcPr marL="74295" marR="74295" marT="37148" marB="37148"/>
                </a:tc>
                <a:tc>
                  <a:txBody>
                    <a:bodyPr/>
                    <a:lstStyle/>
                    <a:p>
                      <a:pPr algn="r"/>
                      <a:r>
                        <a:rPr kumimoji="1" lang="en-US" altLang="ja-JP" sz="700" dirty="0"/>
                        <a:t>764</a:t>
                      </a:r>
                      <a:endParaRPr kumimoji="1" lang="ja-JP" altLang="en-US" sz="700" dirty="0"/>
                    </a:p>
                  </a:txBody>
                  <a:tcPr marL="74295" marR="74295" marT="37148" marB="37148"/>
                </a:tc>
                <a:tc>
                  <a:txBody>
                    <a:bodyPr/>
                    <a:lstStyle/>
                    <a:p>
                      <a:pPr algn="r"/>
                      <a:r>
                        <a:rPr kumimoji="1" lang="en-US" altLang="ja-JP" sz="700" dirty="0"/>
                        <a:t>727</a:t>
                      </a:r>
                      <a:endParaRPr kumimoji="1" lang="ja-JP" altLang="en-US" sz="700" dirty="0"/>
                    </a:p>
                  </a:txBody>
                  <a:tcPr marL="74295" marR="74295" marT="37148" marB="37148"/>
                </a:tc>
                <a:tc>
                  <a:txBody>
                    <a:bodyPr/>
                    <a:lstStyle/>
                    <a:p>
                      <a:pPr algn="r"/>
                      <a:r>
                        <a:rPr kumimoji="1" lang="en-US" altLang="ja-JP" sz="700" dirty="0"/>
                        <a:t>1,099</a:t>
                      </a:r>
                      <a:endParaRPr kumimoji="1" lang="ja-JP" altLang="en-US" sz="700" dirty="0"/>
                    </a:p>
                  </a:txBody>
                  <a:tcPr marL="74295" marR="74295" marT="37148" marB="37148"/>
                </a:tc>
                <a:tc>
                  <a:txBody>
                    <a:bodyPr/>
                    <a:lstStyle/>
                    <a:p>
                      <a:pPr algn="r"/>
                      <a:r>
                        <a:rPr kumimoji="1" lang="en-US" altLang="ja-JP" sz="700" dirty="0"/>
                        <a:t>898</a:t>
                      </a:r>
                      <a:endParaRPr kumimoji="1" lang="ja-JP" altLang="en-US" sz="700" dirty="0"/>
                    </a:p>
                  </a:txBody>
                  <a:tcPr marL="74295" marR="74295" marT="37148" marB="37148"/>
                </a:tc>
                <a:tc>
                  <a:txBody>
                    <a:bodyPr/>
                    <a:lstStyle/>
                    <a:p>
                      <a:pPr algn="r"/>
                      <a:r>
                        <a:rPr kumimoji="1" lang="en-US" altLang="ja-JP" sz="700" dirty="0"/>
                        <a:t>780</a:t>
                      </a:r>
                      <a:endParaRPr kumimoji="1" lang="ja-JP" altLang="en-US" sz="700" dirty="0"/>
                    </a:p>
                  </a:txBody>
                  <a:tcPr marL="74295" marR="74295" marT="37148" marB="37148"/>
                </a:tc>
                <a:tc>
                  <a:txBody>
                    <a:bodyPr/>
                    <a:lstStyle/>
                    <a:p>
                      <a:pPr algn="r"/>
                      <a:r>
                        <a:rPr kumimoji="1" lang="en-US" altLang="ja-JP" sz="700" dirty="0"/>
                        <a:t>898</a:t>
                      </a:r>
                      <a:endParaRPr kumimoji="1" lang="ja-JP" altLang="en-US" sz="700" dirty="0"/>
                    </a:p>
                  </a:txBody>
                  <a:tcPr marL="74295" marR="74295" marT="37148" marB="37148"/>
                </a:tc>
                <a:tc>
                  <a:txBody>
                    <a:bodyPr/>
                    <a:lstStyle/>
                    <a:p>
                      <a:pPr algn="r"/>
                      <a:r>
                        <a:rPr kumimoji="1" lang="en-US" altLang="ja-JP" sz="700" dirty="0"/>
                        <a:t>952</a:t>
                      </a:r>
                      <a:endParaRPr kumimoji="1" lang="ja-JP" altLang="en-US" sz="700" dirty="0"/>
                    </a:p>
                  </a:txBody>
                  <a:tcPr marL="74295" marR="74295" marT="37148" marB="37148"/>
                </a:tc>
                <a:extLst>
                  <a:ext uri="{0D108BD9-81ED-4DB2-BD59-A6C34878D82A}">
                    <a16:rowId xmlns:a16="http://schemas.microsoft.com/office/drawing/2014/main" val="3535516249"/>
                  </a:ext>
                </a:extLst>
              </a:tr>
              <a:tr h="185738">
                <a:tc>
                  <a:txBody>
                    <a:bodyPr/>
                    <a:lstStyle/>
                    <a:p>
                      <a:r>
                        <a:rPr kumimoji="1" lang="ja-JP" altLang="en-US" sz="700" dirty="0"/>
                        <a:t>維持補修費</a:t>
                      </a:r>
                    </a:p>
                  </a:txBody>
                  <a:tcPr marL="74295" marR="74295" marT="37148" marB="37148"/>
                </a:tc>
                <a:tc>
                  <a:txBody>
                    <a:bodyPr/>
                    <a:lstStyle/>
                    <a:p>
                      <a:pPr algn="r"/>
                      <a:r>
                        <a:rPr kumimoji="1" lang="en-US" altLang="ja-JP" sz="700" dirty="0"/>
                        <a:t>14</a:t>
                      </a:r>
                      <a:endParaRPr kumimoji="1" lang="ja-JP" altLang="en-US" sz="700" dirty="0"/>
                    </a:p>
                  </a:txBody>
                  <a:tcPr marL="74295" marR="74295" marT="37148" marB="37148"/>
                </a:tc>
                <a:tc>
                  <a:txBody>
                    <a:bodyPr/>
                    <a:lstStyle/>
                    <a:p>
                      <a:pPr algn="r"/>
                      <a:r>
                        <a:rPr kumimoji="1" lang="en-US" altLang="ja-JP" sz="700" dirty="0"/>
                        <a:t>11</a:t>
                      </a:r>
                      <a:endParaRPr kumimoji="1" lang="ja-JP" altLang="en-US" sz="700" dirty="0"/>
                    </a:p>
                  </a:txBody>
                  <a:tcPr marL="74295" marR="74295" marT="37148" marB="37148"/>
                </a:tc>
                <a:tc>
                  <a:txBody>
                    <a:bodyPr/>
                    <a:lstStyle/>
                    <a:p>
                      <a:pPr algn="r"/>
                      <a:r>
                        <a:rPr kumimoji="1" lang="en-US" altLang="ja-JP" sz="700" dirty="0"/>
                        <a:t>15</a:t>
                      </a:r>
                      <a:endParaRPr kumimoji="1" lang="ja-JP" altLang="en-US" sz="700" dirty="0"/>
                    </a:p>
                  </a:txBody>
                  <a:tcPr marL="74295" marR="74295" marT="37148" marB="37148"/>
                </a:tc>
                <a:tc>
                  <a:txBody>
                    <a:bodyPr/>
                    <a:lstStyle/>
                    <a:p>
                      <a:pPr algn="r"/>
                      <a:r>
                        <a:rPr kumimoji="1" lang="en-US" altLang="ja-JP" sz="700" dirty="0"/>
                        <a:t>17</a:t>
                      </a:r>
                      <a:endParaRPr kumimoji="1" lang="ja-JP" altLang="en-US" sz="700" dirty="0"/>
                    </a:p>
                  </a:txBody>
                  <a:tcPr marL="74295" marR="74295" marT="37148" marB="37148"/>
                </a:tc>
                <a:tc>
                  <a:txBody>
                    <a:bodyPr/>
                    <a:lstStyle/>
                    <a:p>
                      <a:pPr algn="r"/>
                      <a:r>
                        <a:rPr kumimoji="1" lang="en-US" altLang="ja-JP" sz="700" dirty="0"/>
                        <a:t>28</a:t>
                      </a:r>
                      <a:endParaRPr kumimoji="1" lang="ja-JP" altLang="en-US" sz="700" dirty="0"/>
                    </a:p>
                  </a:txBody>
                  <a:tcPr marL="74295" marR="74295" marT="37148" marB="37148"/>
                </a:tc>
                <a:tc>
                  <a:txBody>
                    <a:bodyPr/>
                    <a:lstStyle/>
                    <a:p>
                      <a:pPr algn="r"/>
                      <a:r>
                        <a:rPr kumimoji="1" lang="en-US" altLang="ja-JP" sz="700" dirty="0"/>
                        <a:t>37</a:t>
                      </a:r>
                      <a:endParaRPr kumimoji="1" lang="ja-JP" altLang="en-US" sz="700" dirty="0"/>
                    </a:p>
                  </a:txBody>
                  <a:tcPr marL="74295" marR="74295" marT="37148" marB="37148"/>
                </a:tc>
                <a:tc>
                  <a:txBody>
                    <a:bodyPr/>
                    <a:lstStyle/>
                    <a:p>
                      <a:pPr algn="r"/>
                      <a:r>
                        <a:rPr kumimoji="1" lang="en-US" altLang="ja-JP" sz="700" dirty="0"/>
                        <a:t>33</a:t>
                      </a:r>
                      <a:endParaRPr kumimoji="1" lang="ja-JP" altLang="en-US" sz="700" dirty="0"/>
                    </a:p>
                  </a:txBody>
                  <a:tcPr marL="74295" marR="74295" marT="37148" marB="37148"/>
                </a:tc>
                <a:tc>
                  <a:txBody>
                    <a:bodyPr/>
                    <a:lstStyle/>
                    <a:p>
                      <a:pPr algn="r"/>
                      <a:r>
                        <a:rPr kumimoji="1" lang="en-US" altLang="ja-JP" sz="700" dirty="0"/>
                        <a:t>37</a:t>
                      </a:r>
                      <a:endParaRPr kumimoji="1" lang="ja-JP" altLang="en-US" sz="700" dirty="0"/>
                    </a:p>
                  </a:txBody>
                  <a:tcPr marL="74295" marR="74295" marT="37148" marB="37148"/>
                </a:tc>
                <a:tc>
                  <a:txBody>
                    <a:bodyPr/>
                    <a:lstStyle/>
                    <a:p>
                      <a:pPr algn="r"/>
                      <a:r>
                        <a:rPr kumimoji="1" lang="en-US" altLang="ja-JP" sz="700" dirty="0"/>
                        <a:t>95</a:t>
                      </a:r>
                      <a:endParaRPr kumimoji="1" lang="ja-JP" altLang="en-US" sz="700" dirty="0"/>
                    </a:p>
                  </a:txBody>
                  <a:tcPr marL="74295" marR="74295" marT="37148" marB="37148"/>
                </a:tc>
                <a:extLst>
                  <a:ext uri="{0D108BD9-81ED-4DB2-BD59-A6C34878D82A}">
                    <a16:rowId xmlns:a16="http://schemas.microsoft.com/office/drawing/2014/main" val="3664979469"/>
                  </a:ext>
                </a:extLst>
              </a:tr>
              <a:tr h="185738">
                <a:tc>
                  <a:txBody>
                    <a:bodyPr/>
                    <a:lstStyle/>
                    <a:p>
                      <a:r>
                        <a:rPr kumimoji="1" lang="ja-JP" altLang="en-US" sz="700" dirty="0"/>
                        <a:t>扶助費</a:t>
                      </a:r>
                    </a:p>
                  </a:txBody>
                  <a:tcPr marL="74295" marR="74295" marT="37148" marB="37148"/>
                </a:tc>
                <a:tc>
                  <a:txBody>
                    <a:bodyPr/>
                    <a:lstStyle/>
                    <a:p>
                      <a:pPr algn="r"/>
                      <a:r>
                        <a:rPr kumimoji="1" lang="en-US" altLang="ja-JP" sz="700" dirty="0"/>
                        <a:t>133</a:t>
                      </a:r>
                      <a:endParaRPr kumimoji="1" lang="ja-JP" altLang="en-US" sz="700" dirty="0"/>
                    </a:p>
                  </a:txBody>
                  <a:tcPr marL="74295" marR="74295" marT="37148" marB="37148"/>
                </a:tc>
                <a:tc>
                  <a:txBody>
                    <a:bodyPr/>
                    <a:lstStyle/>
                    <a:p>
                      <a:pPr algn="r"/>
                      <a:r>
                        <a:rPr kumimoji="1" lang="en-US" altLang="ja-JP" sz="700" dirty="0"/>
                        <a:t>132</a:t>
                      </a:r>
                      <a:endParaRPr kumimoji="1" lang="ja-JP" altLang="en-US" sz="700" dirty="0"/>
                    </a:p>
                  </a:txBody>
                  <a:tcPr marL="74295" marR="74295" marT="37148" marB="37148"/>
                </a:tc>
                <a:tc>
                  <a:txBody>
                    <a:bodyPr/>
                    <a:lstStyle/>
                    <a:p>
                      <a:pPr algn="r"/>
                      <a:r>
                        <a:rPr kumimoji="1" lang="en-US" altLang="ja-JP" sz="700" dirty="0"/>
                        <a:t>134</a:t>
                      </a:r>
                      <a:endParaRPr kumimoji="1" lang="ja-JP" altLang="en-US" sz="700" dirty="0"/>
                    </a:p>
                  </a:txBody>
                  <a:tcPr marL="74295" marR="74295" marT="37148" marB="37148"/>
                </a:tc>
                <a:tc>
                  <a:txBody>
                    <a:bodyPr/>
                    <a:lstStyle/>
                    <a:p>
                      <a:pPr algn="r"/>
                      <a:r>
                        <a:rPr kumimoji="1" lang="en-US" altLang="ja-JP" sz="700" dirty="0"/>
                        <a:t>104</a:t>
                      </a:r>
                      <a:endParaRPr kumimoji="1" lang="ja-JP" altLang="en-US" sz="700" dirty="0"/>
                    </a:p>
                  </a:txBody>
                  <a:tcPr marL="74295" marR="74295" marT="37148" marB="37148"/>
                </a:tc>
                <a:tc>
                  <a:txBody>
                    <a:bodyPr/>
                    <a:lstStyle/>
                    <a:p>
                      <a:pPr algn="r"/>
                      <a:r>
                        <a:rPr kumimoji="1" lang="en-US" altLang="ja-JP" sz="700" dirty="0"/>
                        <a:t>81</a:t>
                      </a:r>
                      <a:endParaRPr kumimoji="1" lang="ja-JP" altLang="en-US" sz="700" dirty="0"/>
                    </a:p>
                  </a:txBody>
                  <a:tcPr marL="74295" marR="74295" marT="37148" marB="37148"/>
                </a:tc>
                <a:tc>
                  <a:txBody>
                    <a:bodyPr/>
                    <a:lstStyle/>
                    <a:p>
                      <a:pPr algn="r"/>
                      <a:r>
                        <a:rPr kumimoji="1" lang="en-US" altLang="ja-JP" sz="700" dirty="0"/>
                        <a:t>90</a:t>
                      </a:r>
                      <a:endParaRPr kumimoji="1" lang="ja-JP" altLang="en-US" sz="700" dirty="0"/>
                    </a:p>
                  </a:txBody>
                  <a:tcPr marL="74295" marR="74295" marT="37148" marB="37148"/>
                </a:tc>
                <a:tc>
                  <a:txBody>
                    <a:bodyPr/>
                    <a:lstStyle/>
                    <a:p>
                      <a:pPr algn="r"/>
                      <a:r>
                        <a:rPr kumimoji="1" lang="en-US" altLang="ja-JP" sz="700" dirty="0"/>
                        <a:t>88</a:t>
                      </a:r>
                      <a:endParaRPr kumimoji="1" lang="ja-JP" altLang="en-US" sz="700" dirty="0"/>
                    </a:p>
                  </a:txBody>
                  <a:tcPr marL="74295" marR="74295" marT="37148" marB="37148"/>
                </a:tc>
                <a:tc>
                  <a:txBody>
                    <a:bodyPr/>
                    <a:lstStyle/>
                    <a:p>
                      <a:pPr algn="r"/>
                      <a:r>
                        <a:rPr kumimoji="1" lang="en-US" altLang="ja-JP" sz="700" dirty="0"/>
                        <a:t>90</a:t>
                      </a:r>
                      <a:endParaRPr kumimoji="1" lang="ja-JP" altLang="en-US" sz="700" dirty="0"/>
                    </a:p>
                  </a:txBody>
                  <a:tcPr marL="74295" marR="74295" marT="37148" marB="37148"/>
                </a:tc>
                <a:tc>
                  <a:txBody>
                    <a:bodyPr/>
                    <a:lstStyle/>
                    <a:p>
                      <a:pPr algn="r"/>
                      <a:r>
                        <a:rPr kumimoji="1" lang="en-US" altLang="ja-JP" sz="700" dirty="0"/>
                        <a:t>99</a:t>
                      </a:r>
                      <a:endParaRPr kumimoji="1" lang="ja-JP" altLang="en-US" sz="700" dirty="0"/>
                    </a:p>
                  </a:txBody>
                  <a:tcPr marL="74295" marR="74295" marT="37148" marB="37148"/>
                </a:tc>
                <a:extLst>
                  <a:ext uri="{0D108BD9-81ED-4DB2-BD59-A6C34878D82A}">
                    <a16:rowId xmlns:a16="http://schemas.microsoft.com/office/drawing/2014/main" val="2224188480"/>
                  </a:ext>
                </a:extLst>
              </a:tr>
              <a:tr h="185738">
                <a:tc>
                  <a:txBody>
                    <a:bodyPr/>
                    <a:lstStyle/>
                    <a:p>
                      <a:r>
                        <a:rPr kumimoji="1" lang="ja-JP" altLang="en-US" sz="700" dirty="0"/>
                        <a:t>補助費</a:t>
                      </a:r>
                    </a:p>
                  </a:txBody>
                  <a:tcPr marL="74295" marR="74295" marT="37148" marB="37148"/>
                </a:tc>
                <a:tc>
                  <a:txBody>
                    <a:bodyPr/>
                    <a:lstStyle/>
                    <a:p>
                      <a:pPr algn="r"/>
                      <a:r>
                        <a:rPr kumimoji="1" lang="en-US" altLang="ja-JP" sz="700" dirty="0"/>
                        <a:t>100</a:t>
                      </a:r>
                      <a:endParaRPr kumimoji="1" lang="ja-JP" altLang="en-US" sz="700" dirty="0"/>
                    </a:p>
                  </a:txBody>
                  <a:tcPr marL="74295" marR="74295" marT="37148" marB="37148"/>
                </a:tc>
                <a:tc>
                  <a:txBody>
                    <a:bodyPr/>
                    <a:lstStyle/>
                    <a:p>
                      <a:pPr algn="r"/>
                      <a:r>
                        <a:rPr kumimoji="1" lang="en-US" altLang="ja-JP" sz="700" dirty="0"/>
                        <a:t>67</a:t>
                      </a:r>
                      <a:endParaRPr kumimoji="1" lang="ja-JP" altLang="en-US" sz="700" dirty="0"/>
                    </a:p>
                  </a:txBody>
                  <a:tcPr marL="74295" marR="74295" marT="37148" marB="37148"/>
                </a:tc>
                <a:tc>
                  <a:txBody>
                    <a:bodyPr/>
                    <a:lstStyle/>
                    <a:p>
                      <a:pPr algn="r"/>
                      <a:r>
                        <a:rPr kumimoji="1" lang="en-US" altLang="ja-JP" sz="700" dirty="0"/>
                        <a:t>68</a:t>
                      </a:r>
                      <a:endParaRPr kumimoji="1" lang="ja-JP" altLang="en-US" sz="700" dirty="0"/>
                    </a:p>
                  </a:txBody>
                  <a:tcPr marL="74295" marR="74295" marT="37148" marB="37148"/>
                </a:tc>
                <a:tc>
                  <a:txBody>
                    <a:bodyPr/>
                    <a:lstStyle/>
                    <a:p>
                      <a:pPr algn="r"/>
                      <a:r>
                        <a:rPr kumimoji="1" lang="en-US" altLang="ja-JP" sz="700" dirty="0"/>
                        <a:t>109</a:t>
                      </a:r>
                      <a:endParaRPr kumimoji="1" lang="ja-JP" altLang="en-US" sz="700" dirty="0"/>
                    </a:p>
                  </a:txBody>
                  <a:tcPr marL="74295" marR="74295" marT="37148" marB="37148"/>
                </a:tc>
                <a:tc>
                  <a:txBody>
                    <a:bodyPr/>
                    <a:lstStyle/>
                    <a:p>
                      <a:pPr algn="r"/>
                      <a:r>
                        <a:rPr kumimoji="1" lang="en-US" altLang="ja-JP" sz="700" dirty="0"/>
                        <a:t>133</a:t>
                      </a:r>
                      <a:endParaRPr kumimoji="1" lang="ja-JP" altLang="en-US" sz="700" dirty="0"/>
                    </a:p>
                  </a:txBody>
                  <a:tcPr marL="74295" marR="74295" marT="37148" marB="37148"/>
                </a:tc>
                <a:tc>
                  <a:txBody>
                    <a:bodyPr/>
                    <a:lstStyle/>
                    <a:p>
                      <a:pPr algn="r"/>
                      <a:r>
                        <a:rPr kumimoji="1" lang="en-US" altLang="ja-JP" sz="700" dirty="0"/>
                        <a:t>107</a:t>
                      </a:r>
                      <a:endParaRPr kumimoji="1" lang="ja-JP" altLang="en-US" sz="700" dirty="0"/>
                    </a:p>
                  </a:txBody>
                  <a:tcPr marL="74295" marR="74295" marT="37148" marB="37148"/>
                </a:tc>
                <a:tc>
                  <a:txBody>
                    <a:bodyPr/>
                    <a:lstStyle/>
                    <a:p>
                      <a:pPr algn="r"/>
                      <a:r>
                        <a:rPr kumimoji="1" lang="en-US" altLang="ja-JP" sz="700" dirty="0"/>
                        <a:t>76</a:t>
                      </a:r>
                      <a:endParaRPr kumimoji="1" lang="ja-JP" altLang="en-US" sz="700" dirty="0"/>
                    </a:p>
                  </a:txBody>
                  <a:tcPr marL="74295" marR="74295" marT="37148" marB="37148"/>
                </a:tc>
                <a:tc>
                  <a:txBody>
                    <a:bodyPr/>
                    <a:lstStyle/>
                    <a:p>
                      <a:pPr algn="r"/>
                      <a:r>
                        <a:rPr kumimoji="1" lang="en-US" altLang="ja-JP" sz="700" dirty="0"/>
                        <a:t>78</a:t>
                      </a:r>
                      <a:endParaRPr kumimoji="1" lang="ja-JP" altLang="en-US" sz="700" dirty="0"/>
                    </a:p>
                  </a:txBody>
                  <a:tcPr marL="74295" marR="74295" marT="37148" marB="37148"/>
                </a:tc>
                <a:tc>
                  <a:txBody>
                    <a:bodyPr/>
                    <a:lstStyle/>
                    <a:p>
                      <a:pPr algn="r"/>
                      <a:r>
                        <a:rPr kumimoji="1" lang="en-US" altLang="ja-JP" sz="700" dirty="0"/>
                        <a:t>80</a:t>
                      </a:r>
                      <a:endParaRPr kumimoji="1" lang="ja-JP" altLang="en-US" sz="700" dirty="0"/>
                    </a:p>
                  </a:txBody>
                  <a:tcPr marL="74295" marR="74295" marT="37148" marB="37148"/>
                </a:tc>
                <a:extLst>
                  <a:ext uri="{0D108BD9-81ED-4DB2-BD59-A6C34878D82A}">
                    <a16:rowId xmlns:a16="http://schemas.microsoft.com/office/drawing/2014/main" val="1387353463"/>
                  </a:ext>
                </a:extLst>
              </a:tr>
              <a:tr h="185738">
                <a:tc>
                  <a:txBody>
                    <a:bodyPr/>
                    <a:lstStyle/>
                    <a:p>
                      <a:r>
                        <a:rPr kumimoji="1" lang="ja-JP" altLang="en-US" sz="700" dirty="0"/>
                        <a:t>普通建設</a:t>
                      </a:r>
                    </a:p>
                  </a:txBody>
                  <a:tcPr marL="74295" marR="74295" marT="37148" marB="37148"/>
                </a:tc>
                <a:tc>
                  <a:txBody>
                    <a:bodyPr/>
                    <a:lstStyle/>
                    <a:p>
                      <a:pPr algn="r"/>
                      <a:r>
                        <a:rPr kumimoji="1" lang="en-US" altLang="ja-JP" sz="700" dirty="0"/>
                        <a:t>123</a:t>
                      </a:r>
                      <a:endParaRPr kumimoji="1" lang="ja-JP" altLang="en-US" sz="700" dirty="0"/>
                    </a:p>
                  </a:txBody>
                  <a:tcPr marL="74295" marR="74295" marT="37148" marB="37148"/>
                </a:tc>
                <a:tc>
                  <a:txBody>
                    <a:bodyPr/>
                    <a:lstStyle/>
                    <a:p>
                      <a:pPr algn="r"/>
                      <a:r>
                        <a:rPr kumimoji="1" lang="en-US" altLang="ja-JP" sz="700" dirty="0"/>
                        <a:t>545</a:t>
                      </a:r>
                      <a:endParaRPr kumimoji="1" lang="ja-JP" altLang="en-US" sz="700" dirty="0"/>
                    </a:p>
                  </a:txBody>
                  <a:tcPr marL="74295" marR="74295" marT="37148" marB="37148"/>
                </a:tc>
                <a:tc>
                  <a:txBody>
                    <a:bodyPr/>
                    <a:lstStyle/>
                    <a:p>
                      <a:pPr algn="r"/>
                      <a:r>
                        <a:rPr kumimoji="1" lang="en-US" altLang="ja-JP" sz="700" dirty="0"/>
                        <a:t>2,427</a:t>
                      </a:r>
                      <a:endParaRPr kumimoji="1" lang="ja-JP" altLang="en-US" sz="700" dirty="0"/>
                    </a:p>
                  </a:txBody>
                  <a:tcPr marL="74295" marR="74295" marT="37148" marB="37148"/>
                </a:tc>
                <a:tc>
                  <a:txBody>
                    <a:bodyPr/>
                    <a:lstStyle/>
                    <a:p>
                      <a:pPr algn="r"/>
                      <a:r>
                        <a:rPr kumimoji="1" lang="en-US" altLang="ja-JP" sz="700" dirty="0"/>
                        <a:t>783</a:t>
                      </a:r>
                      <a:endParaRPr kumimoji="1" lang="ja-JP" altLang="en-US" sz="700" dirty="0"/>
                    </a:p>
                  </a:txBody>
                  <a:tcPr marL="74295" marR="74295" marT="37148" marB="37148"/>
                </a:tc>
                <a:tc>
                  <a:txBody>
                    <a:bodyPr/>
                    <a:lstStyle/>
                    <a:p>
                      <a:pPr algn="r"/>
                      <a:r>
                        <a:rPr kumimoji="1" lang="en-US" altLang="ja-JP" sz="700" dirty="0"/>
                        <a:t>428</a:t>
                      </a:r>
                      <a:endParaRPr kumimoji="1" lang="ja-JP" altLang="en-US" sz="700" dirty="0"/>
                    </a:p>
                  </a:txBody>
                  <a:tcPr marL="74295" marR="74295" marT="37148" marB="37148"/>
                </a:tc>
                <a:tc>
                  <a:txBody>
                    <a:bodyPr/>
                    <a:lstStyle/>
                    <a:p>
                      <a:pPr algn="r"/>
                      <a:r>
                        <a:rPr kumimoji="1" lang="en-US" altLang="ja-JP" sz="700" dirty="0"/>
                        <a:t>471</a:t>
                      </a:r>
                      <a:endParaRPr kumimoji="1" lang="ja-JP" altLang="en-US" sz="700" dirty="0"/>
                    </a:p>
                  </a:txBody>
                  <a:tcPr marL="74295" marR="74295" marT="37148" marB="37148"/>
                </a:tc>
                <a:tc>
                  <a:txBody>
                    <a:bodyPr/>
                    <a:lstStyle/>
                    <a:p>
                      <a:pPr algn="r"/>
                      <a:r>
                        <a:rPr kumimoji="1" lang="en-US" altLang="ja-JP" sz="700" dirty="0"/>
                        <a:t>143</a:t>
                      </a:r>
                      <a:endParaRPr kumimoji="1" lang="ja-JP" altLang="en-US" sz="700" dirty="0"/>
                    </a:p>
                  </a:txBody>
                  <a:tcPr marL="74295" marR="74295" marT="37148" marB="37148"/>
                </a:tc>
                <a:tc>
                  <a:txBody>
                    <a:bodyPr/>
                    <a:lstStyle/>
                    <a:p>
                      <a:pPr algn="r"/>
                      <a:r>
                        <a:rPr kumimoji="1" lang="en-US" altLang="ja-JP" sz="700" dirty="0"/>
                        <a:t>209</a:t>
                      </a:r>
                      <a:endParaRPr kumimoji="1" lang="ja-JP" altLang="en-US" sz="700" dirty="0"/>
                    </a:p>
                  </a:txBody>
                  <a:tcPr marL="74295" marR="74295" marT="37148" marB="37148"/>
                </a:tc>
                <a:tc>
                  <a:txBody>
                    <a:bodyPr/>
                    <a:lstStyle/>
                    <a:p>
                      <a:pPr algn="r"/>
                      <a:r>
                        <a:rPr kumimoji="1" lang="en-US" altLang="ja-JP" sz="700" dirty="0"/>
                        <a:t>653</a:t>
                      </a:r>
                      <a:endParaRPr kumimoji="1" lang="ja-JP" altLang="en-US" sz="700" dirty="0"/>
                    </a:p>
                  </a:txBody>
                  <a:tcPr marL="74295" marR="74295" marT="37148" marB="37148"/>
                </a:tc>
                <a:extLst>
                  <a:ext uri="{0D108BD9-81ED-4DB2-BD59-A6C34878D82A}">
                    <a16:rowId xmlns:a16="http://schemas.microsoft.com/office/drawing/2014/main" val="1010190533"/>
                  </a:ext>
                </a:extLst>
              </a:tr>
              <a:tr h="185738">
                <a:tc>
                  <a:txBody>
                    <a:bodyPr/>
                    <a:lstStyle/>
                    <a:p>
                      <a:r>
                        <a:rPr kumimoji="1" lang="ja-JP" altLang="en-US" sz="700" dirty="0"/>
                        <a:t>　　合計</a:t>
                      </a:r>
                    </a:p>
                  </a:txBody>
                  <a:tcPr marL="74295" marR="74295" marT="37148" marB="37148"/>
                </a:tc>
                <a:tc>
                  <a:txBody>
                    <a:bodyPr/>
                    <a:lstStyle/>
                    <a:p>
                      <a:r>
                        <a:rPr kumimoji="1" lang="en-US" altLang="ja-JP" sz="700" dirty="0"/>
                        <a:t>1,500</a:t>
                      </a:r>
                      <a:endParaRPr kumimoji="1" lang="ja-JP" altLang="en-US" sz="700" dirty="0"/>
                    </a:p>
                  </a:txBody>
                  <a:tcPr marL="74295" marR="74295" marT="37148" marB="37148"/>
                </a:tc>
                <a:tc>
                  <a:txBody>
                    <a:bodyPr/>
                    <a:lstStyle/>
                    <a:p>
                      <a:r>
                        <a:rPr kumimoji="1" lang="en-US" altLang="ja-JP" sz="700" dirty="0"/>
                        <a:t>1,836</a:t>
                      </a:r>
                      <a:endParaRPr kumimoji="1" lang="ja-JP" altLang="en-US" sz="700" dirty="0"/>
                    </a:p>
                  </a:txBody>
                  <a:tcPr marL="74295" marR="74295" marT="37148" marB="37148"/>
                </a:tc>
                <a:tc>
                  <a:txBody>
                    <a:bodyPr/>
                    <a:lstStyle/>
                    <a:p>
                      <a:r>
                        <a:rPr kumimoji="1" lang="en-US" altLang="ja-JP" sz="700" dirty="0"/>
                        <a:t>3,811</a:t>
                      </a:r>
                      <a:endParaRPr kumimoji="1" lang="ja-JP" altLang="en-US" sz="700" dirty="0"/>
                    </a:p>
                  </a:txBody>
                  <a:tcPr marL="74295" marR="74295" marT="37148" marB="37148"/>
                </a:tc>
                <a:tc>
                  <a:txBody>
                    <a:bodyPr/>
                    <a:lstStyle/>
                    <a:p>
                      <a:r>
                        <a:rPr kumimoji="1" lang="en-US" altLang="ja-JP" sz="700" dirty="0"/>
                        <a:t>2,183</a:t>
                      </a:r>
                      <a:endParaRPr kumimoji="1" lang="ja-JP" altLang="en-US" sz="700" dirty="0"/>
                    </a:p>
                  </a:txBody>
                  <a:tcPr marL="74295" marR="74295" marT="37148" marB="37148"/>
                </a:tc>
                <a:tc>
                  <a:txBody>
                    <a:bodyPr/>
                    <a:lstStyle/>
                    <a:p>
                      <a:r>
                        <a:rPr kumimoji="1" lang="en-US" altLang="ja-JP" sz="700" dirty="0"/>
                        <a:t>2,241</a:t>
                      </a:r>
                      <a:endParaRPr kumimoji="1" lang="ja-JP" altLang="en-US" sz="700" dirty="0"/>
                    </a:p>
                  </a:txBody>
                  <a:tcPr marL="74295" marR="74295" marT="37148" marB="37148"/>
                </a:tc>
                <a:tc>
                  <a:txBody>
                    <a:bodyPr/>
                    <a:lstStyle/>
                    <a:p>
                      <a:r>
                        <a:rPr kumimoji="1" lang="en-US" altLang="ja-JP" sz="700" dirty="0"/>
                        <a:t>2,100</a:t>
                      </a:r>
                      <a:endParaRPr kumimoji="1" lang="ja-JP" altLang="en-US" sz="700" dirty="0"/>
                    </a:p>
                  </a:txBody>
                  <a:tcPr marL="74295" marR="74295" marT="37148" marB="37148"/>
                </a:tc>
                <a:tc>
                  <a:txBody>
                    <a:bodyPr/>
                    <a:lstStyle/>
                    <a:p>
                      <a:r>
                        <a:rPr kumimoji="1" lang="en-US" altLang="ja-JP" sz="700" dirty="0"/>
                        <a:t>1,632</a:t>
                      </a:r>
                      <a:endParaRPr kumimoji="1" lang="ja-JP" altLang="en-US" sz="700" dirty="0"/>
                    </a:p>
                  </a:txBody>
                  <a:tcPr marL="74295" marR="74295" marT="37148" marB="37148"/>
                </a:tc>
                <a:tc>
                  <a:txBody>
                    <a:bodyPr/>
                    <a:lstStyle/>
                    <a:p>
                      <a:r>
                        <a:rPr kumimoji="1" lang="en-US" altLang="ja-JP" sz="700" dirty="0"/>
                        <a:t>1,809</a:t>
                      </a:r>
                      <a:endParaRPr kumimoji="1" lang="ja-JP" altLang="en-US" sz="700" dirty="0"/>
                    </a:p>
                  </a:txBody>
                  <a:tcPr marL="74295" marR="74295" marT="37148" marB="37148"/>
                </a:tc>
                <a:tc>
                  <a:txBody>
                    <a:bodyPr/>
                    <a:lstStyle/>
                    <a:p>
                      <a:r>
                        <a:rPr kumimoji="1" lang="en-US" altLang="ja-JP" sz="700" dirty="0"/>
                        <a:t>2,434</a:t>
                      </a:r>
                      <a:endParaRPr kumimoji="1" lang="ja-JP" altLang="en-US" sz="700" dirty="0"/>
                    </a:p>
                  </a:txBody>
                  <a:tcPr marL="74295" marR="74295" marT="37148" marB="37148"/>
                </a:tc>
                <a:extLst>
                  <a:ext uri="{0D108BD9-81ED-4DB2-BD59-A6C34878D82A}">
                    <a16:rowId xmlns:a16="http://schemas.microsoft.com/office/drawing/2014/main" val="2777977168"/>
                  </a:ext>
                </a:extLst>
              </a:tr>
            </a:tbl>
          </a:graphicData>
        </a:graphic>
      </p:graphicFrame>
      <p:sp>
        <p:nvSpPr>
          <p:cNvPr id="3" name="正方形/長方形 2">
            <a:extLst>
              <a:ext uri="{FF2B5EF4-FFF2-40B4-BE49-F238E27FC236}">
                <a16:creationId xmlns:a16="http://schemas.microsoft.com/office/drawing/2014/main" id="{627BB3DC-68F3-E209-74B7-B59C7871F2EB}"/>
              </a:ext>
            </a:extLst>
          </p:cNvPr>
          <p:cNvSpPr/>
          <p:nvPr/>
        </p:nvSpPr>
        <p:spPr>
          <a:xfrm>
            <a:off x="6012503" y="5845732"/>
            <a:ext cx="3741892" cy="2895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853" dirty="0">
                <a:solidFill>
                  <a:schemeClr val="tx1"/>
                </a:solidFill>
                <a:latin typeface="FG角ｺﾞｼｯｸ体Ca-B" panose="020B0809000000000000" pitchFamily="49" charset="-128"/>
                <a:ea typeface="FG角ｺﾞｼｯｸ体Ca-B" panose="020B0809000000000000" pitchFamily="49" charset="-128"/>
              </a:rPr>
              <a:t>※</a:t>
            </a:r>
            <a:r>
              <a:rPr lang="ja-JP" altLang="en-US" sz="853" dirty="0">
                <a:solidFill>
                  <a:schemeClr val="tx1"/>
                </a:solidFill>
                <a:latin typeface="FG角ｺﾞｼｯｸ体Ca-B" panose="020B0809000000000000" pitchFamily="49" charset="-128"/>
                <a:ea typeface="FG角ｺﾞｼｯｸ体Ca-B" panose="020B0809000000000000" pitchFamily="49" charset="-128"/>
              </a:rPr>
              <a:t>予算（決算）における１０款（教育費）に係る費用であることに留意</a:t>
            </a:r>
            <a:endParaRPr lang="en-US" altLang="ja-JP" sz="853" dirty="0">
              <a:solidFill>
                <a:schemeClr val="tx1"/>
              </a:solidFill>
              <a:latin typeface="FG角ｺﾞｼｯｸ体Ca-B" panose="020B0809000000000000" pitchFamily="49" charset="-128"/>
              <a:ea typeface="FG角ｺﾞｼｯｸ体Ca-B" panose="020B0809000000000000" pitchFamily="49" charset="-128"/>
            </a:endParaRPr>
          </a:p>
        </p:txBody>
      </p:sp>
    </p:spTree>
    <p:extLst>
      <p:ext uri="{BB962C8B-B14F-4D97-AF65-F5344CB8AC3E}">
        <p14:creationId xmlns:p14="http://schemas.microsoft.com/office/powerpoint/2010/main" val="35615644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711C49C-E822-BAF4-555A-7C3DD38C7FE1}"/>
              </a:ext>
            </a:extLst>
          </p:cNvPr>
          <p:cNvSpPr/>
          <p:nvPr/>
        </p:nvSpPr>
        <p:spPr>
          <a:xfrm>
            <a:off x="120650" y="766763"/>
            <a:ext cx="9601200" cy="457200"/>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950" dirty="0">
                <a:latin typeface="FG角ｺﾞｼｯｸ体Ca-B" panose="020B0809000000000000" pitchFamily="49" charset="-128"/>
                <a:ea typeface="FG角ｺﾞｼｯｸ体Ca-B" panose="020B0809000000000000" pitchFamily="49" charset="-128"/>
              </a:rPr>
              <a:t>教育委員会に係る令和７年度当初予算について（主な事業を掲載）</a:t>
            </a:r>
          </a:p>
        </p:txBody>
      </p:sp>
      <p:sp>
        <p:nvSpPr>
          <p:cNvPr id="7" name="Rectangle 2">
            <a:extLst>
              <a:ext uri="{FF2B5EF4-FFF2-40B4-BE49-F238E27FC236}">
                <a16:creationId xmlns:a16="http://schemas.microsoft.com/office/drawing/2014/main" id="{A069D356-4E47-FD53-1453-A1045F2C31D2}"/>
              </a:ext>
            </a:extLst>
          </p:cNvPr>
          <p:cNvSpPr>
            <a:spLocks noChangeArrowheads="1"/>
          </p:cNvSpPr>
          <p:nvPr/>
        </p:nvSpPr>
        <p:spPr bwMode="auto">
          <a:xfrm>
            <a:off x="5623031" y="2369365"/>
            <a:ext cx="8897038" cy="300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4295" tIns="37148" rIns="74295" bIns="37148" numCol="1" anchor="ctr" anchorCtr="0" compatLnSpc="1">
            <a:prstTxWarp prst="textNoShape">
              <a:avLst/>
            </a:prstTxWarp>
            <a:spAutoFit/>
          </a:bodyPr>
          <a:lstStyle/>
          <a:p>
            <a:endParaRPr lang="ja-JP" altLang="en-US" sz="1463"/>
          </a:p>
        </p:txBody>
      </p:sp>
      <p:sp>
        <p:nvSpPr>
          <p:cNvPr id="2" name="正方形/長方形 1">
            <a:extLst>
              <a:ext uri="{FF2B5EF4-FFF2-40B4-BE49-F238E27FC236}">
                <a16:creationId xmlns:a16="http://schemas.microsoft.com/office/drawing/2014/main" id="{4CC98602-1CA5-8653-366F-3A317E6938E7}"/>
              </a:ext>
            </a:extLst>
          </p:cNvPr>
          <p:cNvSpPr/>
          <p:nvPr/>
        </p:nvSpPr>
        <p:spPr>
          <a:xfrm>
            <a:off x="106136" y="1874045"/>
            <a:ext cx="9671617" cy="3998438"/>
          </a:xfrm>
          <a:prstGeom prst="rect">
            <a:avLst/>
          </a:prstGeom>
          <a:noFill/>
          <a:ln w="158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sp>
        <p:nvSpPr>
          <p:cNvPr id="19" name="正方形/長方形 18">
            <a:extLst>
              <a:ext uri="{FF2B5EF4-FFF2-40B4-BE49-F238E27FC236}">
                <a16:creationId xmlns:a16="http://schemas.microsoft.com/office/drawing/2014/main" id="{7C230EF2-D7A3-45BE-86FA-997146D57774}"/>
              </a:ext>
            </a:extLst>
          </p:cNvPr>
          <p:cNvSpPr/>
          <p:nvPr/>
        </p:nvSpPr>
        <p:spPr>
          <a:xfrm>
            <a:off x="167084" y="2206230"/>
            <a:ext cx="8960586" cy="53552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975" dirty="0">
                <a:solidFill>
                  <a:schemeClr val="tx1"/>
                </a:solidFill>
                <a:latin typeface="FG角ｺﾞｼｯｸ体Ca-B" panose="020B0809000000000000" pitchFamily="49" charset="-128"/>
                <a:ea typeface="FG角ｺﾞｼｯｸ体Ca-B" panose="020B0809000000000000" pitchFamily="49" charset="-128"/>
              </a:rPr>
              <a:t>・</a:t>
            </a:r>
            <a:r>
              <a:rPr lang="en-US" altLang="ja-JP" sz="975" dirty="0">
                <a:solidFill>
                  <a:schemeClr val="tx1"/>
                </a:solidFill>
                <a:latin typeface="FG角ｺﾞｼｯｸ体Ca-B" panose="020B0809000000000000" pitchFamily="49" charset="-128"/>
                <a:ea typeface="FG角ｺﾞｼｯｸ体Ca-B" panose="020B0809000000000000" pitchFamily="49" charset="-128"/>
              </a:rPr>
              <a:t>【</a:t>
            </a:r>
            <a:r>
              <a:rPr lang="ja-JP" altLang="en-US" sz="975" dirty="0">
                <a:solidFill>
                  <a:schemeClr val="tx1"/>
                </a:solidFill>
                <a:latin typeface="FG角ｺﾞｼｯｸ体Ca-B" panose="020B0809000000000000" pitchFamily="49" charset="-128"/>
                <a:ea typeface="FG角ｺﾞｼｯｸ体Ca-B" panose="020B0809000000000000" pitchFamily="49" charset="-128"/>
              </a:rPr>
              <a:t>重点事業</a:t>
            </a:r>
            <a:r>
              <a:rPr lang="en-US" altLang="ja-JP" sz="975" dirty="0">
                <a:solidFill>
                  <a:schemeClr val="tx1"/>
                </a:solidFill>
                <a:latin typeface="FG角ｺﾞｼｯｸ体Ca-B" panose="020B0809000000000000" pitchFamily="49" charset="-128"/>
                <a:ea typeface="FG角ｺﾞｼｯｸ体Ca-B" panose="020B0809000000000000" pitchFamily="49" charset="-128"/>
              </a:rPr>
              <a:t>】</a:t>
            </a:r>
            <a:r>
              <a:rPr lang="ja-JP" altLang="en-US" sz="975" dirty="0">
                <a:solidFill>
                  <a:schemeClr val="tx1"/>
                </a:solidFill>
                <a:latin typeface="FG角ｺﾞｼｯｸ体Ca-B" panose="020B0809000000000000" pitchFamily="49" charset="-128"/>
                <a:ea typeface="FG角ｺﾞｼｯｸ体Ca-B" panose="020B0809000000000000" pitchFamily="49" charset="-128"/>
              </a:rPr>
              <a:t>小・中学校校舎等改修事業・・９，５７８万円　　・小・中学校維持管理事業・・・・・・２億１，６２０万円</a:t>
            </a:r>
          </a:p>
          <a:p>
            <a:r>
              <a:rPr lang="ja-JP" altLang="en-US" sz="975" dirty="0">
                <a:solidFill>
                  <a:schemeClr val="tx1"/>
                </a:solidFill>
                <a:latin typeface="FG角ｺﾞｼｯｸ体Ca-B" panose="020B0809000000000000" pitchFamily="49" charset="-128"/>
                <a:ea typeface="FG角ｺﾞｼｯｸ体Ca-B" panose="020B0809000000000000" pitchFamily="49" charset="-128"/>
              </a:rPr>
              <a:t>・小・中学校校舎等補修事業・・・・・・・・５，２９５万円　　・小・中学校教育用ＰＣ管理・整備事業・・９，２０１万円</a:t>
            </a:r>
            <a:endParaRPr lang="en-US" altLang="ja-JP" sz="975" dirty="0">
              <a:solidFill>
                <a:schemeClr val="tx1"/>
              </a:solidFill>
              <a:latin typeface="FG角ｺﾞｼｯｸ体Ca-B" panose="020B0809000000000000" pitchFamily="49" charset="-128"/>
              <a:ea typeface="FG角ｺﾞｼｯｸ体Ca-B" panose="020B0809000000000000" pitchFamily="49" charset="-128"/>
            </a:endParaRPr>
          </a:p>
        </p:txBody>
      </p:sp>
      <p:grpSp>
        <p:nvGrpSpPr>
          <p:cNvPr id="20" name="グループ化 19">
            <a:extLst>
              <a:ext uri="{FF2B5EF4-FFF2-40B4-BE49-F238E27FC236}">
                <a16:creationId xmlns:a16="http://schemas.microsoft.com/office/drawing/2014/main" id="{92A2F7F4-19BD-5AD7-8B92-682768D021F7}"/>
              </a:ext>
            </a:extLst>
          </p:cNvPr>
          <p:cNvGrpSpPr/>
          <p:nvPr/>
        </p:nvGrpSpPr>
        <p:grpSpPr>
          <a:xfrm>
            <a:off x="167084" y="1941915"/>
            <a:ext cx="9571832" cy="3819115"/>
            <a:chOff x="472342" y="964714"/>
            <a:chExt cx="11374035" cy="4951208"/>
          </a:xfrm>
        </p:grpSpPr>
        <p:sp>
          <p:nvSpPr>
            <p:cNvPr id="21" name="正方形/長方形 20">
              <a:extLst>
                <a:ext uri="{FF2B5EF4-FFF2-40B4-BE49-F238E27FC236}">
                  <a16:creationId xmlns:a16="http://schemas.microsoft.com/office/drawing/2014/main" id="{A04C312F-5031-0B2D-F151-4F80D254096E}"/>
                </a:ext>
              </a:extLst>
            </p:cNvPr>
            <p:cNvSpPr/>
            <p:nvPr/>
          </p:nvSpPr>
          <p:spPr>
            <a:xfrm>
              <a:off x="472342" y="968830"/>
              <a:ext cx="8519443" cy="314346"/>
            </a:xfrm>
            <a:prstGeom prst="rect">
              <a:avLst/>
            </a:prstGeom>
            <a:solidFill>
              <a:srgbClr val="45A5E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463" dirty="0">
                  <a:latin typeface="FG角ｺﾞｼｯｸ体Ca-B" panose="020B0809000000000000" pitchFamily="49" charset="-128"/>
                  <a:ea typeface="FG角ｺﾞｼｯｸ体Ca-B" panose="020B0809000000000000" pitchFamily="49" charset="-128"/>
                </a:rPr>
                <a:t>施策１　安全安心でいきいきと学習できる教育基盤の充実（教育総務課）</a:t>
              </a:r>
            </a:p>
          </p:txBody>
        </p:sp>
        <p:sp>
          <p:nvSpPr>
            <p:cNvPr id="22" name="正方形/長方形 21">
              <a:extLst>
                <a:ext uri="{FF2B5EF4-FFF2-40B4-BE49-F238E27FC236}">
                  <a16:creationId xmlns:a16="http://schemas.microsoft.com/office/drawing/2014/main" id="{ABBFFCFE-343D-82C9-804A-8334A8AFF07C}"/>
                </a:ext>
              </a:extLst>
            </p:cNvPr>
            <p:cNvSpPr/>
            <p:nvPr/>
          </p:nvSpPr>
          <p:spPr>
            <a:xfrm>
              <a:off x="9064208" y="964714"/>
              <a:ext cx="2782169" cy="905093"/>
            </a:xfrm>
            <a:prstGeom prst="rect">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63" dirty="0">
                  <a:solidFill>
                    <a:schemeClr val="accent1">
                      <a:lumMod val="50000"/>
                    </a:schemeClr>
                  </a:solidFill>
                  <a:latin typeface="FG角ｺﾞｼｯｸ体Ca-B" panose="020B0809000000000000" pitchFamily="49" charset="-128"/>
                  <a:ea typeface="FG角ｺﾞｼｯｸ体Ca-B" panose="020B0809000000000000" pitchFamily="49" charset="-128"/>
                </a:rPr>
                <a:t>事業費：</a:t>
              </a:r>
              <a:r>
                <a:rPr lang="en-US" altLang="ja-JP" sz="1463" dirty="0">
                  <a:solidFill>
                    <a:schemeClr val="accent1">
                      <a:lumMod val="50000"/>
                    </a:schemeClr>
                  </a:solidFill>
                  <a:latin typeface="FG角ｺﾞｼｯｸ体Ca-B" panose="020B0809000000000000" pitchFamily="49" charset="-128"/>
                  <a:ea typeface="FG角ｺﾞｼｯｸ体Ca-B" panose="020B0809000000000000" pitchFamily="49" charset="-128"/>
                </a:rPr>
                <a:t>8</a:t>
              </a:r>
              <a:r>
                <a:rPr lang="ja-JP" altLang="en-US" sz="1463" dirty="0">
                  <a:solidFill>
                    <a:schemeClr val="accent1">
                      <a:lumMod val="50000"/>
                    </a:schemeClr>
                  </a:solidFill>
                  <a:latin typeface="FG角ｺﾞｼｯｸ体Ca-B" panose="020B0809000000000000" pitchFamily="49" charset="-128"/>
                  <a:ea typeface="FG角ｺﾞｼｯｸ体Ca-B" panose="020B0809000000000000" pitchFamily="49" charset="-128"/>
                </a:rPr>
                <a:t>億</a:t>
              </a:r>
              <a:r>
                <a:rPr lang="en-US" altLang="ja-JP" sz="1463" dirty="0">
                  <a:solidFill>
                    <a:schemeClr val="accent1">
                      <a:lumMod val="50000"/>
                    </a:schemeClr>
                  </a:solidFill>
                  <a:latin typeface="FG角ｺﾞｼｯｸ体Ca-B" panose="020B0809000000000000" pitchFamily="49" charset="-128"/>
                  <a:ea typeface="FG角ｺﾞｼｯｸ体Ca-B" panose="020B0809000000000000" pitchFamily="49" charset="-128"/>
                </a:rPr>
                <a:t>3,289</a:t>
              </a:r>
              <a:r>
                <a:rPr lang="ja-JP" altLang="en-US" sz="1463" dirty="0">
                  <a:solidFill>
                    <a:schemeClr val="accent1">
                      <a:lumMod val="50000"/>
                    </a:schemeClr>
                  </a:solidFill>
                  <a:latin typeface="FG角ｺﾞｼｯｸ体Ca-B" panose="020B0809000000000000" pitchFamily="49" charset="-128"/>
                  <a:ea typeface="FG角ｺﾞｼｯｸ体Ca-B" panose="020B0809000000000000" pitchFamily="49" charset="-128"/>
                </a:rPr>
                <a:t>万円</a:t>
              </a:r>
              <a:endParaRPr lang="en-US" altLang="ja-JP" sz="1463" dirty="0">
                <a:solidFill>
                  <a:schemeClr val="accent1">
                    <a:lumMod val="50000"/>
                  </a:schemeClr>
                </a:solidFill>
                <a:latin typeface="FG角ｺﾞｼｯｸ体Ca-B" panose="020B0809000000000000" pitchFamily="49" charset="-128"/>
                <a:ea typeface="FG角ｺﾞｼｯｸ体Ca-B" panose="020B0809000000000000" pitchFamily="49" charset="-128"/>
              </a:endParaRPr>
            </a:p>
            <a:p>
              <a:pPr algn="ctr"/>
              <a:r>
                <a:rPr lang="ja-JP" altLang="en-US" sz="975" dirty="0">
                  <a:solidFill>
                    <a:schemeClr val="accent1">
                      <a:lumMod val="50000"/>
                    </a:schemeClr>
                  </a:solidFill>
                  <a:latin typeface="FG角ｺﾞｼｯｸ体Ca-B" panose="020B0809000000000000" pitchFamily="49" charset="-128"/>
                  <a:ea typeface="FG角ｺﾞｼｯｸ体Ca-B" panose="020B0809000000000000" pitchFamily="49" charset="-128"/>
                </a:rPr>
                <a:t>（前年度比：</a:t>
              </a:r>
              <a:r>
                <a:rPr lang="en-US" altLang="ja-JP" sz="975" dirty="0">
                  <a:solidFill>
                    <a:schemeClr val="accent1">
                      <a:lumMod val="50000"/>
                    </a:schemeClr>
                  </a:solidFill>
                  <a:latin typeface="FG角ｺﾞｼｯｸ体Ca-B" panose="020B0809000000000000" pitchFamily="49" charset="-128"/>
                  <a:ea typeface="FG角ｺﾞｼｯｸ体Ca-B" panose="020B0809000000000000" pitchFamily="49" charset="-128"/>
                </a:rPr>
                <a:t>2,315</a:t>
              </a:r>
              <a:r>
                <a:rPr lang="ja-JP" altLang="en-US" sz="975" dirty="0">
                  <a:solidFill>
                    <a:schemeClr val="accent1">
                      <a:lumMod val="50000"/>
                    </a:schemeClr>
                  </a:solidFill>
                  <a:latin typeface="FG角ｺﾞｼｯｸ体Ca-B" panose="020B0809000000000000" pitchFamily="49" charset="-128"/>
                  <a:ea typeface="FG角ｺﾞｼｯｸ体Ca-B" panose="020B0809000000000000" pitchFamily="49" charset="-128"/>
                </a:rPr>
                <a:t>万円</a:t>
              </a:r>
              <a:r>
                <a:rPr lang="en-US" altLang="ja-JP" sz="975" dirty="0">
                  <a:solidFill>
                    <a:schemeClr val="accent1">
                      <a:lumMod val="50000"/>
                    </a:schemeClr>
                  </a:solidFill>
                  <a:latin typeface="FG角ｺﾞｼｯｸ体Ca-B" panose="020B0809000000000000" pitchFamily="49" charset="-128"/>
                  <a:ea typeface="FG角ｺﾞｼｯｸ体Ca-B" panose="020B0809000000000000" pitchFamily="49" charset="-128"/>
                </a:rPr>
                <a:t>(+2.9</a:t>
              </a:r>
              <a:r>
                <a:rPr lang="ja-JP" altLang="en-US" sz="975" dirty="0">
                  <a:solidFill>
                    <a:schemeClr val="accent1">
                      <a:lumMod val="50000"/>
                    </a:schemeClr>
                  </a:solidFill>
                  <a:latin typeface="FG角ｺﾞｼｯｸ体Ca-B" panose="020B0809000000000000" pitchFamily="49" charset="-128"/>
                  <a:ea typeface="FG角ｺﾞｼｯｸ体Ca-B" panose="020B0809000000000000" pitchFamily="49" charset="-128"/>
                </a:rPr>
                <a:t>％</a:t>
              </a:r>
              <a:r>
                <a:rPr lang="en-US" altLang="ja-JP" sz="975" dirty="0">
                  <a:solidFill>
                    <a:schemeClr val="accent1">
                      <a:lumMod val="50000"/>
                    </a:schemeClr>
                  </a:solidFill>
                  <a:latin typeface="FG角ｺﾞｼｯｸ体Ca-B" panose="020B0809000000000000" pitchFamily="49" charset="-128"/>
                  <a:ea typeface="FG角ｺﾞｼｯｸ体Ca-B" panose="020B0809000000000000" pitchFamily="49" charset="-128"/>
                </a:rPr>
                <a:t>)</a:t>
              </a:r>
              <a:r>
                <a:rPr lang="ja-JP" altLang="en-US" sz="975" dirty="0">
                  <a:solidFill>
                    <a:schemeClr val="accent1">
                      <a:lumMod val="50000"/>
                    </a:schemeClr>
                  </a:solidFill>
                  <a:latin typeface="FG角ｺﾞｼｯｸ体Ca-B" panose="020B0809000000000000" pitchFamily="49" charset="-128"/>
                  <a:ea typeface="FG角ｺﾞｼｯｸ体Ca-B" panose="020B0809000000000000" pitchFamily="49" charset="-128"/>
                </a:rPr>
                <a:t>増）</a:t>
              </a:r>
            </a:p>
          </p:txBody>
        </p:sp>
        <p:sp>
          <p:nvSpPr>
            <p:cNvPr id="70" name="正方形/長方形 69">
              <a:extLst>
                <a:ext uri="{FF2B5EF4-FFF2-40B4-BE49-F238E27FC236}">
                  <a16:creationId xmlns:a16="http://schemas.microsoft.com/office/drawing/2014/main" id="{680AF7FD-B2D7-F4F0-AB12-E24FCCF75F65}"/>
                </a:ext>
              </a:extLst>
            </p:cNvPr>
            <p:cNvSpPr/>
            <p:nvPr/>
          </p:nvSpPr>
          <p:spPr>
            <a:xfrm>
              <a:off x="9064208" y="2009335"/>
              <a:ext cx="2782169" cy="759967"/>
            </a:xfrm>
            <a:prstGeom prst="rect">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63" dirty="0">
                  <a:solidFill>
                    <a:schemeClr val="accent1">
                      <a:lumMod val="50000"/>
                    </a:schemeClr>
                  </a:solidFill>
                  <a:latin typeface="FG角ｺﾞｼｯｸ体Ca-B" panose="020B0809000000000000" pitchFamily="49" charset="-128"/>
                  <a:ea typeface="FG角ｺﾞｼｯｸ体Ca-B" panose="020B0809000000000000" pitchFamily="49" charset="-128"/>
                </a:rPr>
                <a:t>事業費：</a:t>
              </a:r>
              <a:r>
                <a:rPr lang="en-US" altLang="ja-JP" sz="1463" dirty="0">
                  <a:solidFill>
                    <a:schemeClr val="accent1">
                      <a:lumMod val="50000"/>
                    </a:schemeClr>
                  </a:solidFill>
                  <a:latin typeface="FG角ｺﾞｼｯｸ体Ca-B" panose="020B0809000000000000" pitchFamily="49" charset="-128"/>
                  <a:ea typeface="FG角ｺﾞｼｯｸ体Ca-B" panose="020B0809000000000000" pitchFamily="49" charset="-128"/>
                </a:rPr>
                <a:t>2</a:t>
              </a:r>
              <a:r>
                <a:rPr lang="ja-JP" altLang="en-US" sz="1463" dirty="0">
                  <a:solidFill>
                    <a:schemeClr val="accent1">
                      <a:lumMod val="50000"/>
                    </a:schemeClr>
                  </a:solidFill>
                  <a:latin typeface="FG角ｺﾞｼｯｸ体Ca-B" panose="020B0809000000000000" pitchFamily="49" charset="-128"/>
                  <a:ea typeface="FG角ｺﾞｼｯｸ体Ca-B" panose="020B0809000000000000" pitchFamily="49" charset="-128"/>
                </a:rPr>
                <a:t>億</a:t>
              </a:r>
              <a:r>
                <a:rPr lang="en-US" altLang="ja-JP" sz="1463" dirty="0">
                  <a:solidFill>
                    <a:schemeClr val="accent1">
                      <a:lumMod val="50000"/>
                    </a:schemeClr>
                  </a:solidFill>
                  <a:latin typeface="FG角ｺﾞｼｯｸ体Ca-B" panose="020B0809000000000000" pitchFamily="49" charset="-128"/>
                  <a:ea typeface="FG角ｺﾞｼｯｸ体Ca-B" panose="020B0809000000000000" pitchFamily="49" charset="-128"/>
                </a:rPr>
                <a:t>5,219</a:t>
              </a:r>
              <a:r>
                <a:rPr lang="ja-JP" altLang="en-US" sz="1463" dirty="0">
                  <a:solidFill>
                    <a:schemeClr val="accent1">
                      <a:lumMod val="50000"/>
                    </a:schemeClr>
                  </a:solidFill>
                  <a:latin typeface="FG角ｺﾞｼｯｸ体Ca-B" panose="020B0809000000000000" pitchFamily="49" charset="-128"/>
                  <a:ea typeface="FG角ｺﾞｼｯｸ体Ca-B" panose="020B0809000000000000" pitchFamily="49" charset="-128"/>
                </a:rPr>
                <a:t>万円</a:t>
              </a:r>
              <a:endParaRPr lang="en-US" altLang="ja-JP" sz="1463" dirty="0">
                <a:solidFill>
                  <a:schemeClr val="accent1">
                    <a:lumMod val="50000"/>
                  </a:schemeClr>
                </a:solidFill>
                <a:latin typeface="FG角ｺﾞｼｯｸ体Ca-B" panose="020B0809000000000000" pitchFamily="49" charset="-128"/>
                <a:ea typeface="FG角ｺﾞｼｯｸ体Ca-B" panose="020B0809000000000000" pitchFamily="49" charset="-128"/>
              </a:endParaRPr>
            </a:p>
            <a:p>
              <a:pPr algn="ctr"/>
              <a:r>
                <a:rPr lang="ja-JP" altLang="en-US" sz="975" dirty="0">
                  <a:solidFill>
                    <a:schemeClr val="accent1">
                      <a:lumMod val="50000"/>
                    </a:schemeClr>
                  </a:solidFill>
                  <a:latin typeface="FG角ｺﾞｼｯｸ体Ca-B" panose="020B0809000000000000" pitchFamily="49" charset="-128"/>
                  <a:ea typeface="FG角ｺﾞｼｯｸ体Ca-B" panose="020B0809000000000000" pitchFamily="49" charset="-128"/>
                </a:rPr>
                <a:t>（前年度比：</a:t>
              </a:r>
              <a:r>
                <a:rPr lang="en-US" altLang="ja-JP" sz="975" dirty="0">
                  <a:solidFill>
                    <a:schemeClr val="accent1">
                      <a:lumMod val="50000"/>
                    </a:schemeClr>
                  </a:solidFill>
                  <a:latin typeface="FG角ｺﾞｼｯｸ体Ca-B" panose="020B0809000000000000" pitchFamily="49" charset="-128"/>
                  <a:ea typeface="FG角ｺﾞｼｯｸ体Ca-B" panose="020B0809000000000000" pitchFamily="49" charset="-128"/>
                </a:rPr>
                <a:t>350</a:t>
              </a:r>
              <a:r>
                <a:rPr lang="ja-JP" altLang="en-US" sz="975" dirty="0">
                  <a:solidFill>
                    <a:schemeClr val="accent1">
                      <a:lumMod val="50000"/>
                    </a:schemeClr>
                  </a:solidFill>
                  <a:latin typeface="FG角ｺﾞｼｯｸ体Ca-B" panose="020B0809000000000000" pitchFamily="49" charset="-128"/>
                  <a:ea typeface="FG角ｺﾞｼｯｸ体Ca-B" panose="020B0809000000000000" pitchFamily="49" charset="-128"/>
                </a:rPr>
                <a:t>万円</a:t>
              </a:r>
              <a:r>
                <a:rPr lang="en-US" altLang="ja-JP" sz="975" dirty="0">
                  <a:solidFill>
                    <a:schemeClr val="accent1">
                      <a:lumMod val="50000"/>
                    </a:schemeClr>
                  </a:solidFill>
                  <a:latin typeface="FG角ｺﾞｼｯｸ体Ca-B" panose="020B0809000000000000" pitchFamily="49" charset="-128"/>
                  <a:ea typeface="FG角ｺﾞｼｯｸ体Ca-B" panose="020B0809000000000000" pitchFamily="49" charset="-128"/>
                </a:rPr>
                <a:t>(</a:t>
              </a:r>
              <a:r>
                <a:rPr lang="ja-JP" altLang="en-US" sz="975" dirty="0">
                  <a:solidFill>
                    <a:schemeClr val="accent1">
                      <a:lumMod val="50000"/>
                    </a:schemeClr>
                  </a:solidFill>
                  <a:latin typeface="FG角ｺﾞｼｯｸ体Ca-B" panose="020B0809000000000000" pitchFamily="49" charset="-128"/>
                  <a:ea typeface="FG角ｺﾞｼｯｸ体Ca-B" panose="020B0809000000000000" pitchFamily="49" charset="-128"/>
                </a:rPr>
                <a:t>△</a:t>
              </a:r>
              <a:r>
                <a:rPr lang="en-US" altLang="ja-JP" sz="975" dirty="0">
                  <a:solidFill>
                    <a:schemeClr val="accent1">
                      <a:lumMod val="50000"/>
                    </a:schemeClr>
                  </a:solidFill>
                  <a:latin typeface="FG角ｺﾞｼｯｸ体Ca-B" panose="020B0809000000000000" pitchFamily="49" charset="-128"/>
                  <a:ea typeface="FG角ｺﾞｼｯｸ体Ca-B" panose="020B0809000000000000" pitchFamily="49" charset="-128"/>
                </a:rPr>
                <a:t>1.4</a:t>
              </a:r>
              <a:r>
                <a:rPr lang="ja-JP" altLang="en-US" sz="975" dirty="0">
                  <a:solidFill>
                    <a:schemeClr val="accent1">
                      <a:lumMod val="50000"/>
                    </a:schemeClr>
                  </a:solidFill>
                  <a:latin typeface="FG角ｺﾞｼｯｸ体Ca-B" panose="020B0809000000000000" pitchFamily="49" charset="-128"/>
                  <a:ea typeface="FG角ｺﾞｼｯｸ体Ca-B" panose="020B0809000000000000" pitchFamily="49" charset="-128"/>
                </a:rPr>
                <a:t>％</a:t>
              </a:r>
              <a:r>
                <a:rPr lang="en-US" altLang="ja-JP" sz="975" dirty="0">
                  <a:solidFill>
                    <a:schemeClr val="accent1">
                      <a:lumMod val="50000"/>
                    </a:schemeClr>
                  </a:solidFill>
                  <a:latin typeface="FG角ｺﾞｼｯｸ体Ca-B" panose="020B0809000000000000" pitchFamily="49" charset="-128"/>
                  <a:ea typeface="FG角ｺﾞｼｯｸ体Ca-B" panose="020B0809000000000000" pitchFamily="49" charset="-128"/>
                </a:rPr>
                <a:t>)</a:t>
              </a:r>
              <a:r>
                <a:rPr lang="ja-JP" altLang="en-US" sz="975" dirty="0">
                  <a:solidFill>
                    <a:schemeClr val="accent1">
                      <a:lumMod val="50000"/>
                    </a:schemeClr>
                  </a:solidFill>
                  <a:latin typeface="FG角ｺﾞｼｯｸ体Ca-B" panose="020B0809000000000000" pitchFamily="49" charset="-128"/>
                  <a:ea typeface="FG角ｺﾞｼｯｸ体Ca-B" panose="020B0809000000000000" pitchFamily="49" charset="-128"/>
                </a:rPr>
                <a:t>減）</a:t>
              </a:r>
            </a:p>
          </p:txBody>
        </p:sp>
        <p:sp>
          <p:nvSpPr>
            <p:cNvPr id="71" name="正方形/長方形 70">
              <a:extLst>
                <a:ext uri="{FF2B5EF4-FFF2-40B4-BE49-F238E27FC236}">
                  <a16:creationId xmlns:a16="http://schemas.microsoft.com/office/drawing/2014/main" id="{50E6A45B-9F3E-3949-7AA6-C0F052BE303F}"/>
                </a:ext>
              </a:extLst>
            </p:cNvPr>
            <p:cNvSpPr/>
            <p:nvPr/>
          </p:nvSpPr>
          <p:spPr>
            <a:xfrm>
              <a:off x="9064208" y="2872548"/>
              <a:ext cx="2782169" cy="788401"/>
            </a:xfrm>
            <a:prstGeom prst="rect">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63" dirty="0">
                  <a:solidFill>
                    <a:schemeClr val="accent1">
                      <a:lumMod val="50000"/>
                    </a:schemeClr>
                  </a:solidFill>
                  <a:latin typeface="FG角ｺﾞｼｯｸ体Ca-B" panose="020B0809000000000000" pitchFamily="49" charset="-128"/>
                  <a:ea typeface="FG角ｺﾞｼｯｸ体Ca-B" panose="020B0809000000000000" pitchFamily="49" charset="-128"/>
                </a:rPr>
                <a:t>事業費：</a:t>
              </a:r>
              <a:r>
                <a:rPr lang="en-US" altLang="ja-JP" sz="1463" dirty="0">
                  <a:solidFill>
                    <a:schemeClr val="accent1">
                      <a:lumMod val="50000"/>
                    </a:schemeClr>
                  </a:solidFill>
                  <a:latin typeface="FG角ｺﾞｼｯｸ体Ca-B" panose="020B0809000000000000" pitchFamily="49" charset="-128"/>
                  <a:ea typeface="FG角ｺﾞｼｯｸ体Ca-B" panose="020B0809000000000000" pitchFamily="49" charset="-128"/>
                </a:rPr>
                <a:t>2</a:t>
              </a:r>
              <a:r>
                <a:rPr lang="ja-JP" altLang="en-US" sz="1463" dirty="0">
                  <a:solidFill>
                    <a:schemeClr val="accent1">
                      <a:lumMod val="50000"/>
                    </a:schemeClr>
                  </a:solidFill>
                  <a:latin typeface="FG角ｺﾞｼｯｸ体Ca-B" panose="020B0809000000000000" pitchFamily="49" charset="-128"/>
                  <a:ea typeface="FG角ｺﾞｼｯｸ体Ca-B" panose="020B0809000000000000" pitchFamily="49" charset="-128"/>
                </a:rPr>
                <a:t>億</a:t>
              </a:r>
              <a:r>
                <a:rPr lang="en-US" altLang="ja-JP" sz="1463" dirty="0">
                  <a:solidFill>
                    <a:schemeClr val="accent1">
                      <a:lumMod val="50000"/>
                    </a:schemeClr>
                  </a:solidFill>
                  <a:latin typeface="FG角ｺﾞｼｯｸ体Ca-B" panose="020B0809000000000000" pitchFamily="49" charset="-128"/>
                  <a:ea typeface="FG角ｺﾞｼｯｸ体Ca-B" panose="020B0809000000000000" pitchFamily="49" charset="-128"/>
                </a:rPr>
                <a:t>9,389</a:t>
              </a:r>
              <a:r>
                <a:rPr lang="ja-JP" altLang="en-US" sz="1463" dirty="0">
                  <a:solidFill>
                    <a:schemeClr val="accent1">
                      <a:lumMod val="50000"/>
                    </a:schemeClr>
                  </a:solidFill>
                  <a:latin typeface="FG角ｺﾞｼｯｸ体Ca-B" panose="020B0809000000000000" pitchFamily="49" charset="-128"/>
                  <a:ea typeface="FG角ｺﾞｼｯｸ体Ca-B" panose="020B0809000000000000" pitchFamily="49" charset="-128"/>
                </a:rPr>
                <a:t>万円</a:t>
              </a:r>
              <a:endParaRPr lang="en-US" altLang="ja-JP" sz="1463" dirty="0">
                <a:solidFill>
                  <a:schemeClr val="accent1">
                    <a:lumMod val="50000"/>
                  </a:schemeClr>
                </a:solidFill>
                <a:latin typeface="FG角ｺﾞｼｯｸ体Ca-B" panose="020B0809000000000000" pitchFamily="49" charset="-128"/>
                <a:ea typeface="FG角ｺﾞｼｯｸ体Ca-B" panose="020B0809000000000000" pitchFamily="49" charset="-128"/>
              </a:endParaRPr>
            </a:p>
            <a:p>
              <a:pPr algn="ctr"/>
              <a:r>
                <a:rPr lang="ja-JP" altLang="en-US" sz="975" dirty="0">
                  <a:solidFill>
                    <a:schemeClr val="accent1">
                      <a:lumMod val="50000"/>
                    </a:schemeClr>
                  </a:solidFill>
                  <a:latin typeface="FG角ｺﾞｼｯｸ体Ca-B" panose="020B0809000000000000" pitchFamily="49" charset="-128"/>
                  <a:ea typeface="FG角ｺﾞｼｯｸ体Ca-B" panose="020B0809000000000000" pitchFamily="49" charset="-128"/>
                </a:rPr>
                <a:t>（前年度比：</a:t>
              </a:r>
              <a:r>
                <a:rPr lang="en-US" altLang="ja-JP" sz="975" dirty="0">
                  <a:solidFill>
                    <a:schemeClr val="accent1">
                      <a:lumMod val="50000"/>
                    </a:schemeClr>
                  </a:solidFill>
                  <a:latin typeface="FG角ｺﾞｼｯｸ体Ca-B" panose="020B0809000000000000" pitchFamily="49" charset="-128"/>
                  <a:ea typeface="FG角ｺﾞｼｯｸ体Ca-B" panose="020B0809000000000000" pitchFamily="49" charset="-128"/>
                </a:rPr>
                <a:t>2,229</a:t>
              </a:r>
              <a:r>
                <a:rPr lang="ja-JP" altLang="en-US" sz="975" dirty="0">
                  <a:solidFill>
                    <a:schemeClr val="accent1">
                      <a:lumMod val="50000"/>
                    </a:schemeClr>
                  </a:solidFill>
                  <a:latin typeface="FG角ｺﾞｼｯｸ体Ca-B" panose="020B0809000000000000" pitchFamily="49" charset="-128"/>
                  <a:ea typeface="FG角ｺﾞｼｯｸ体Ca-B" panose="020B0809000000000000" pitchFamily="49" charset="-128"/>
                </a:rPr>
                <a:t>万円</a:t>
              </a:r>
              <a:r>
                <a:rPr lang="en-US" altLang="ja-JP" sz="975" dirty="0">
                  <a:solidFill>
                    <a:schemeClr val="accent1">
                      <a:lumMod val="50000"/>
                    </a:schemeClr>
                  </a:solidFill>
                  <a:latin typeface="FG角ｺﾞｼｯｸ体Ca-B" panose="020B0809000000000000" pitchFamily="49" charset="-128"/>
                  <a:ea typeface="FG角ｺﾞｼｯｸ体Ca-B" panose="020B0809000000000000" pitchFamily="49" charset="-128"/>
                </a:rPr>
                <a:t>(+8.2</a:t>
              </a:r>
              <a:r>
                <a:rPr lang="ja-JP" altLang="en-US" sz="975" dirty="0">
                  <a:solidFill>
                    <a:schemeClr val="accent1">
                      <a:lumMod val="50000"/>
                    </a:schemeClr>
                  </a:solidFill>
                  <a:latin typeface="FG角ｺﾞｼｯｸ体Ca-B" panose="020B0809000000000000" pitchFamily="49" charset="-128"/>
                  <a:ea typeface="FG角ｺﾞｼｯｸ体Ca-B" panose="020B0809000000000000" pitchFamily="49" charset="-128"/>
                </a:rPr>
                <a:t>％</a:t>
              </a:r>
              <a:r>
                <a:rPr lang="en-US" altLang="ja-JP" sz="975" dirty="0">
                  <a:solidFill>
                    <a:schemeClr val="accent1">
                      <a:lumMod val="50000"/>
                    </a:schemeClr>
                  </a:solidFill>
                  <a:latin typeface="FG角ｺﾞｼｯｸ体Ca-B" panose="020B0809000000000000" pitchFamily="49" charset="-128"/>
                  <a:ea typeface="FG角ｺﾞｼｯｸ体Ca-B" panose="020B0809000000000000" pitchFamily="49" charset="-128"/>
                </a:rPr>
                <a:t>)</a:t>
              </a:r>
              <a:r>
                <a:rPr lang="ja-JP" altLang="en-US" sz="975" dirty="0">
                  <a:solidFill>
                    <a:schemeClr val="accent1">
                      <a:lumMod val="50000"/>
                    </a:schemeClr>
                  </a:solidFill>
                  <a:latin typeface="FG角ｺﾞｼｯｸ体Ca-B" panose="020B0809000000000000" pitchFamily="49" charset="-128"/>
                  <a:ea typeface="FG角ｺﾞｼｯｸ体Ca-B" panose="020B0809000000000000" pitchFamily="49" charset="-128"/>
                </a:rPr>
                <a:t>増）</a:t>
              </a:r>
            </a:p>
          </p:txBody>
        </p:sp>
        <p:sp>
          <p:nvSpPr>
            <p:cNvPr id="72" name="正方形/長方形 71">
              <a:extLst>
                <a:ext uri="{FF2B5EF4-FFF2-40B4-BE49-F238E27FC236}">
                  <a16:creationId xmlns:a16="http://schemas.microsoft.com/office/drawing/2014/main" id="{0A40966C-CE21-CDB7-54DD-A1BE1D0E7B99}"/>
                </a:ext>
              </a:extLst>
            </p:cNvPr>
            <p:cNvSpPr/>
            <p:nvPr/>
          </p:nvSpPr>
          <p:spPr>
            <a:xfrm>
              <a:off x="9064208" y="3795597"/>
              <a:ext cx="2782169" cy="1112906"/>
            </a:xfrm>
            <a:prstGeom prst="rect">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63" dirty="0">
                  <a:solidFill>
                    <a:schemeClr val="accent1">
                      <a:lumMod val="50000"/>
                    </a:schemeClr>
                  </a:solidFill>
                  <a:latin typeface="FG角ｺﾞｼｯｸ体Ca-B" panose="020B0809000000000000" pitchFamily="49" charset="-128"/>
                  <a:ea typeface="FG角ｺﾞｼｯｸ体Ca-B" panose="020B0809000000000000" pitchFamily="49" charset="-128"/>
                </a:rPr>
                <a:t>事業費：</a:t>
              </a:r>
              <a:r>
                <a:rPr lang="en-US" altLang="ja-JP" sz="1463" dirty="0">
                  <a:solidFill>
                    <a:schemeClr val="accent1">
                      <a:lumMod val="50000"/>
                    </a:schemeClr>
                  </a:solidFill>
                  <a:latin typeface="FG角ｺﾞｼｯｸ体Ca-B" panose="020B0809000000000000" pitchFamily="49" charset="-128"/>
                  <a:ea typeface="FG角ｺﾞｼｯｸ体Ca-B" panose="020B0809000000000000" pitchFamily="49" charset="-128"/>
                </a:rPr>
                <a:t>1</a:t>
              </a:r>
              <a:r>
                <a:rPr lang="ja-JP" altLang="en-US" sz="1463" dirty="0">
                  <a:solidFill>
                    <a:schemeClr val="accent1">
                      <a:lumMod val="50000"/>
                    </a:schemeClr>
                  </a:solidFill>
                  <a:latin typeface="FG角ｺﾞｼｯｸ体Ca-B" panose="020B0809000000000000" pitchFamily="49" charset="-128"/>
                  <a:ea typeface="FG角ｺﾞｼｯｸ体Ca-B" panose="020B0809000000000000" pitchFamily="49" charset="-128"/>
                </a:rPr>
                <a:t>億</a:t>
              </a:r>
              <a:r>
                <a:rPr lang="en-US" altLang="ja-JP" sz="1463" dirty="0">
                  <a:solidFill>
                    <a:schemeClr val="accent1">
                      <a:lumMod val="50000"/>
                    </a:schemeClr>
                  </a:solidFill>
                  <a:latin typeface="FG角ｺﾞｼｯｸ体Ca-B" panose="020B0809000000000000" pitchFamily="49" charset="-128"/>
                  <a:ea typeface="FG角ｺﾞｼｯｸ体Ca-B" panose="020B0809000000000000" pitchFamily="49" charset="-128"/>
                </a:rPr>
                <a:t>6,074</a:t>
              </a:r>
              <a:r>
                <a:rPr lang="ja-JP" altLang="en-US" sz="1463" dirty="0">
                  <a:solidFill>
                    <a:schemeClr val="accent1">
                      <a:lumMod val="50000"/>
                    </a:schemeClr>
                  </a:solidFill>
                  <a:latin typeface="FG角ｺﾞｼｯｸ体Ca-B" panose="020B0809000000000000" pitchFamily="49" charset="-128"/>
                  <a:ea typeface="FG角ｺﾞｼｯｸ体Ca-B" panose="020B0809000000000000" pitchFamily="49" charset="-128"/>
                </a:rPr>
                <a:t>万円</a:t>
              </a:r>
              <a:endParaRPr lang="en-US" altLang="ja-JP" sz="1463" dirty="0">
                <a:solidFill>
                  <a:schemeClr val="accent1">
                    <a:lumMod val="50000"/>
                  </a:schemeClr>
                </a:solidFill>
                <a:latin typeface="FG角ｺﾞｼｯｸ体Ca-B" panose="020B0809000000000000" pitchFamily="49" charset="-128"/>
                <a:ea typeface="FG角ｺﾞｼｯｸ体Ca-B" panose="020B0809000000000000" pitchFamily="49" charset="-128"/>
              </a:endParaRPr>
            </a:p>
            <a:p>
              <a:pPr algn="ctr"/>
              <a:r>
                <a:rPr lang="ja-JP" altLang="en-US" sz="975" dirty="0">
                  <a:solidFill>
                    <a:schemeClr val="accent1">
                      <a:lumMod val="50000"/>
                    </a:schemeClr>
                  </a:solidFill>
                  <a:latin typeface="FG角ｺﾞｼｯｸ体Ca-B" panose="020B0809000000000000" pitchFamily="49" charset="-128"/>
                  <a:ea typeface="FG角ｺﾞｼｯｸ体Ca-B" panose="020B0809000000000000" pitchFamily="49" charset="-128"/>
                </a:rPr>
                <a:t>（前年度比：</a:t>
              </a:r>
              <a:r>
                <a:rPr lang="en-US" altLang="ja-JP" sz="975" dirty="0">
                  <a:solidFill>
                    <a:schemeClr val="accent1">
                      <a:lumMod val="50000"/>
                    </a:schemeClr>
                  </a:solidFill>
                  <a:latin typeface="FG角ｺﾞｼｯｸ体Ca-B" panose="020B0809000000000000" pitchFamily="49" charset="-128"/>
                  <a:ea typeface="FG角ｺﾞｼｯｸ体Ca-B" panose="020B0809000000000000" pitchFamily="49" charset="-128"/>
                </a:rPr>
                <a:t>1,968</a:t>
              </a:r>
              <a:r>
                <a:rPr lang="ja-JP" altLang="en-US" sz="975" dirty="0">
                  <a:solidFill>
                    <a:schemeClr val="accent1">
                      <a:lumMod val="50000"/>
                    </a:schemeClr>
                  </a:solidFill>
                  <a:latin typeface="FG角ｺﾞｼｯｸ体Ca-B" panose="020B0809000000000000" pitchFamily="49" charset="-128"/>
                  <a:ea typeface="FG角ｺﾞｼｯｸ体Ca-B" panose="020B0809000000000000" pitchFamily="49" charset="-128"/>
                </a:rPr>
                <a:t>万円</a:t>
              </a:r>
              <a:r>
                <a:rPr lang="en-US" altLang="ja-JP" sz="975" dirty="0">
                  <a:solidFill>
                    <a:schemeClr val="accent1">
                      <a:lumMod val="50000"/>
                    </a:schemeClr>
                  </a:solidFill>
                  <a:latin typeface="FG角ｺﾞｼｯｸ体Ca-B" panose="020B0809000000000000" pitchFamily="49" charset="-128"/>
                  <a:ea typeface="FG角ｺﾞｼｯｸ体Ca-B" panose="020B0809000000000000" pitchFamily="49" charset="-128"/>
                </a:rPr>
                <a:t>(+14.0</a:t>
              </a:r>
              <a:r>
                <a:rPr lang="ja-JP" altLang="en-US" sz="975" dirty="0">
                  <a:solidFill>
                    <a:schemeClr val="accent1">
                      <a:lumMod val="50000"/>
                    </a:schemeClr>
                  </a:solidFill>
                  <a:latin typeface="FG角ｺﾞｼｯｸ体Ca-B" panose="020B0809000000000000" pitchFamily="49" charset="-128"/>
                  <a:ea typeface="FG角ｺﾞｼｯｸ体Ca-B" panose="020B0809000000000000" pitchFamily="49" charset="-128"/>
                </a:rPr>
                <a:t>％</a:t>
              </a:r>
              <a:r>
                <a:rPr lang="en-US" altLang="ja-JP" sz="975" dirty="0">
                  <a:solidFill>
                    <a:schemeClr val="accent1">
                      <a:lumMod val="50000"/>
                    </a:schemeClr>
                  </a:solidFill>
                  <a:latin typeface="FG角ｺﾞｼｯｸ体Ca-B" panose="020B0809000000000000" pitchFamily="49" charset="-128"/>
                  <a:ea typeface="FG角ｺﾞｼｯｸ体Ca-B" panose="020B0809000000000000" pitchFamily="49" charset="-128"/>
                </a:rPr>
                <a:t>)</a:t>
              </a:r>
              <a:r>
                <a:rPr lang="ja-JP" altLang="en-US" sz="975" dirty="0">
                  <a:solidFill>
                    <a:schemeClr val="accent1">
                      <a:lumMod val="50000"/>
                    </a:schemeClr>
                  </a:solidFill>
                  <a:latin typeface="FG角ｺﾞｼｯｸ体Ca-B" panose="020B0809000000000000" pitchFamily="49" charset="-128"/>
                  <a:ea typeface="FG角ｺﾞｼｯｸ体Ca-B" panose="020B0809000000000000" pitchFamily="49" charset="-128"/>
                </a:rPr>
                <a:t>増）</a:t>
              </a:r>
            </a:p>
          </p:txBody>
        </p:sp>
        <p:sp>
          <p:nvSpPr>
            <p:cNvPr id="73" name="正方形/長方形 72">
              <a:extLst>
                <a:ext uri="{FF2B5EF4-FFF2-40B4-BE49-F238E27FC236}">
                  <a16:creationId xmlns:a16="http://schemas.microsoft.com/office/drawing/2014/main" id="{B56E82F2-AD07-EE39-C1CA-E8C14047993F}"/>
                </a:ext>
              </a:extLst>
            </p:cNvPr>
            <p:cNvSpPr/>
            <p:nvPr/>
          </p:nvSpPr>
          <p:spPr>
            <a:xfrm>
              <a:off x="9064208" y="5121518"/>
              <a:ext cx="2782169" cy="794404"/>
            </a:xfrm>
            <a:prstGeom prst="rect">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63" dirty="0">
                  <a:solidFill>
                    <a:schemeClr val="accent1">
                      <a:lumMod val="50000"/>
                    </a:schemeClr>
                  </a:solidFill>
                  <a:latin typeface="FG角ｺﾞｼｯｸ体Ca-B" panose="020B0809000000000000" pitchFamily="49" charset="-128"/>
                  <a:ea typeface="FG角ｺﾞｼｯｸ体Ca-B" panose="020B0809000000000000" pitchFamily="49" charset="-128"/>
                </a:rPr>
                <a:t>事業費：</a:t>
              </a:r>
              <a:r>
                <a:rPr lang="en-US" altLang="ja-JP" sz="1463" dirty="0">
                  <a:solidFill>
                    <a:schemeClr val="accent1">
                      <a:lumMod val="50000"/>
                    </a:schemeClr>
                  </a:solidFill>
                  <a:latin typeface="FG角ｺﾞｼｯｸ体Ca-B" panose="020B0809000000000000" pitchFamily="49" charset="-128"/>
                  <a:ea typeface="FG角ｺﾞｼｯｸ体Ca-B" panose="020B0809000000000000" pitchFamily="49" charset="-128"/>
                </a:rPr>
                <a:t>5</a:t>
              </a:r>
              <a:r>
                <a:rPr lang="ja-JP" altLang="en-US" sz="1463" dirty="0">
                  <a:solidFill>
                    <a:schemeClr val="accent1">
                      <a:lumMod val="50000"/>
                    </a:schemeClr>
                  </a:solidFill>
                  <a:latin typeface="FG角ｺﾞｼｯｸ体Ca-B" panose="020B0809000000000000" pitchFamily="49" charset="-128"/>
                  <a:ea typeface="FG角ｺﾞｼｯｸ体Ca-B" panose="020B0809000000000000" pitchFamily="49" charset="-128"/>
                </a:rPr>
                <a:t>億</a:t>
              </a:r>
              <a:r>
                <a:rPr lang="en-US" altLang="ja-JP" sz="1463" dirty="0">
                  <a:solidFill>
                    <a:schemeClr val="accent1">
                      <a:lumMod val="50000"/>
                    </a:schemeClr>
                  </a:solidFill>
                  <a:latin typeface="FG角ｺﾞｼｯｸ体Ca-B" panose="020B0809000000000000" pitchFamily="49" charset="-128"/>
                  <a:ea typeface="FG角ｺﾞｼｯｸ体Ca-B" panose="020B0809000000000000" pitchFamily="49" charset="-128"/>
                </a:rPr>
                <a:t>9,609</a:t>
              </a:r>
              <a:r>
                <a:rPr lang="ja-JP" altLang="en-US" sz="1463" dirty="0">
                  <a:solidFill>
                    <a:schemeClr val="accent1">
                      <a:lumMod val="50000"/>
                    </a:schemeClr>
                  </a:solidFill>
                  <a:latin typeface="FG角ｺﾞｼｯｸ体Ca-B" panose="020B0809000000000000" pitchFamily="49" charset="-128"/>
                  <a:ea typeface="FG角ｺﾞｼｯｸ体Ca-B" panose="020B0809000000000000" pitchFamily="49" charset="-128"/>
                </a:rPr>
                <a:t>万円</a:t>
              </a:r>
              <a:endParaRPr lang="en-US" altLang="ja-JP" sz="1463" dirty="0">
                <a:solidFill>
                  <a:schemeClr val="accent1">
                    <a:lumMod val="50000"/>
                  </a:schemeClr>
                </a:solidFill>
                <a:latin typeface="FG角ｺﾞｼｯｸ体Ca-B" panose="020B0809000000000000" pitchFamily="49" charset="-128"/>
                <a:ea typeface="FG角ｺﾞｼｯｸ体Ca-B" panose="020B0809000000000000" pitchFamily="49" charset="-128"/>
              </a:endParaRPr>
            </a:p>
            <a:p>
              <a:pPr algn="ctr"/>
              <a:r>
                <a:rPr lang="ja-JP" altLang="en-US" sz="975" dirty="0">
                  <a:solidFill>
                    <a:schemeClr val="accent1">
                      <a:lumMod val="50000"/>
                    </a:schemeClr>
                  </a:solidFill>
                  <a:latin typeface="FG角ｺﾞｼｯｸ体Ca-B" panose="020B0809000000000000" pitchFamily="49" charset="-128"/>
                  <a:ea typeface="FG角ｺﾞｼｯｸ体Ca-B" panose="020B0809000000000000" pitchFamily="49" charset="-128"/>
                </a:rPr>
                <a:t>（前年度比：</a:t>
              </a:r>
              <a:r>
                <a:rPr lang="en-US" altLang="ja-JP" sz="975" dirty="0">
                  <a:solidFill>
                    <a:schemeClr val="accent1">
                      <a:lumMod val="50000"/>
                    </a:schemeClr>
                  </a:solidFill>
                  <a:latin typeface="FG角ｺﾞｼｯｸ体Ca-B" panose="020B0809000000000000" pitchFamily="49" charset="-128"/>
                  <a:ea typeface="FG角ｺﾞｼｯｸ体Ca-B" panose="020B0809000000000000" pitchFamily="49" charset="-128"/>
                </a:rPr>
                <a:t>8,375</a:t>
              </a:r>
              <a:r>
                <a:rPr lang="ja-JP" altLang="en-US" sz="975" dirty="0">
                  <a:solidFill>
                    <a:schemeClr val="accent1">
                      <a:lumMod val="50000"/>
                    </a:schemeClr>
                  </a:solidFill>
                  <a:latin typeface="FG角ｺﾞｼｯｸ体Ca-B" panose="020B0809000000000000" pitchFamily="49" charset="-128"/>
                  <a:ea typeface="FG角ｺﾞｼｯｸ体Ca-B" panose="020B0809000000000000" pitchFamily="49" charset="-128"/>
                </a:rPr>
                <a:t>万円</a:t>
              </a:r>
              <a:r>
                <a:rPr lang="en-US" altLang="ja-JP" sz="975" dirty="0">
                  <a:solidFill>
                    <a:schemeClr val="accent1">
                      <a:lumMod val="50000"/>
                    </a:schemeClr>
                  </a:solidFill>
                  <a:latin typeface="FG角ｺﾞｼｯｸ体Ca-B" panose="020B0809000000000000" pitchFamily="49" charset="-128"/>
                  <a:ea typeface="FG角ｺﾞｼｯｸ体Ca-B" panose="020B0809000000000000" pitchFamily="49" charset="-128"/>
                </a:rPr>
                <a:t>(+16.3</a:t>
              </a:r>
              <a:r>
                <a:rPr lang="ja-JP" altLang="en-US" sz="975" dirty="0">
                  <a:solidFill>
                    <a:schemeClr val="accent1">
                      <a:lumMod val="50000"/>
                    </a:schemeClr>
                  </a:solidFill>
                  <a:latin typeface="FG角ｺﾞｼｯｸ体Ca-B" panose="020B0809000000000000" pitchFamily="49" charset="-128"/>
                  <a:ea typeface="FG角ｺﾞｼｯｸ体Ca-B" panose="020B0809000000000000" pitchFamily="49" charset="-128"/>
                </a:rPr>
                <a:t>％</a:t>
              </a:r>
              <a:r>
                <a:rPr lang="en-US" altLang="ja-JP" sz="975" dirty="0">
                  <a:solidFill>
                    <a:schemeClr val="accent1">
                      <a:lumMod val="50000"/>
                    </a:schemeClr>
                  </a:solidFill>
                  <a:latin typeface="FG角ｺﾞｼｯｸ体Ca-B" panose="020B0809000000000000" pitchFamily="49" charset="-128"/>
                  <a:ea typeface="FG角ｺﾞｼｯｸ体Ca-B" panose="020B0809000000000000" pitchFamily="49" charset="-128"/>
                </a:rPr>
                <a:t>)</a:t>
              </a:r>
              <a:r>
                <a:rPr lang="ja-JP" altLang="en-US" sz="975" dirty="0">
                  <a:solidFill>
                    <a:schemeClr val="accent1">
                      <a:lumMod val="50000"/>
                    </a:schemeClr>
                  </a:solidFill>
                  <a:latin typeface="FG角ｺﾞｼｯｸ体Ca-B" panose="020B0809000000000000" pitchFamily="49" charset="-128"/>
                  <a:ea typeface="FG角ｺﾞｼｯｸ体Ca-B" panose="020B0809000000000000" pitchFamily="49" charset="-128"/>
                </a:rPr>
                <a:t>増）</a:t>
              </a:r>
            </a:p>
          </p:txBody>
        </p:sp>
      </p:grpSp>
      <p:sp>
        <p:nvSpPr>
          <p:cNvPr id="30" name="正方形/長方形 29">
            <a:extLst>
              <a:ext uri="{FF2B5EF4-FFF2-40B4-BE49-F238E27FC236}">
                <a16:creationId xmlns:a16="http://schemas.microsoft.com/office/drawing/2014/main" id="{BEA758D6-DAF0-CC7A-3ED1-3EDBE26CE2FF}"/>
              </a:ext>
            </a:extLst>
          </p:cNvPr>
          <p:cNvSpPr/>
          <p:nvPr/>
        </p:nvSpPr>
        <p:spPr>
          <a:xfrm>
            <a:off x="120650" y="1320403"/>
            <a:ext cx="9601200" cy="4572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300" dirty="0">
                <a:solidFill>
                  <a:schemeClr val="tx1"/>
                </a:solidFill>
                <a:latin typeface="BIZ UDPゴシック" panose="020B0400000000000000" pitchFamily="50" charset="-128"/>
                <a:ea typeface="BIZ UDPゴシック" panose="020B0400000000000000" pitchFamily="50" charset="-128"/>
              </a:rPr>
              <a:t>教育文化部門</a:t>
            </a:r>
            <a:r>
              <a:rPr lang="en-US" altLang="ja-JP" sz="1300" dirty="0">
                <a:solidFill>
                  <a:schemeClr val="tx1"/>
                </a:solidFill>
                <a:latin typeface="BIZ UDPゴシック" panose="020B0400000000000000" pitchFamily="50" charset="-128"/>
                <a:ea typeface="BIZ UDPゴシック" panose="020B0400000000000000" pitchFamily="50" charset="-128"/>
              </a:rPr>
              <a:t>【</a:t>
            </a:r>
            <a:r>
              <a:rPr lang="ja-JP" altLang="en-US" sz="1300" dirty="0">
                <a:solidFill>
                  <a:schemeClr val="tx1"/>
                </a:solidFill>
                <a:latin typeface="BIZ UDPゴシック" panose="020B0400000000000000" pitchFamily="50" charset="-128"/>
                <a:ea typeface="BIZ UDPゴシック" panose="020B0400000000000000" pitchFamily="50" charset="-128"/>
              </a:rPr>
              <a:t>政策</a:t>
            </a:r>
            <a:r>
              <a:rPr lang="en-US" altLang="ja-JP" sz="1300" dirty="0">
                <a:solidFill>
                  <a:schemeClr val="tx1"/>
                </a:solidFill>
                <a:latin typeface="BIZ UDPゴシック" panose="020B0400000000000000" pitchFamily="50" charset="-128"/>
                <a:ea typeface="BIZ UDPゴシック" panose="020B0400000000000000" pitchFamily="50" charset="-128"/>
              </a:rPr>
              <a:t>】</a:t>
            </a:r>
            <a:r>
              <a:rPr lang="ja-JP" altLang="en-US" sz="1300" dirty="0">
                <a:solidFill>
                  <a:schemeClr val="tx1"/>
                </a:solidFill>
                <a:latin typeface="BIZ UDPゴシック" panose="020B0400000000000000" pitchFamily="50" charset="-128"/>
                <a:ea typeface="BIZ UDPゴシック" panose="020B0400000000000000" pitchFamily="50" charset="-128"/>
              </a:rPr>
              <a:t>学びにより充実した人生を送ることができるまち</a:t>
            </a:r>
          </a:p>
          <a:p>
            <a:pPr algn="ctr"/>
            <a:r>
              <a:rPr lang="ja-JP" altLang="en-US" sz="1300" dirty="0">
                <a:solidFill>
                  <a:schemeClr val="tx1"/>
                </a:solidFill>
                <a:latin typeface="BIZ UDPゴシック" panose="020B0400000000000000" pitchFamily="50" charset="-128"/>
                <a:ea typeface="BIZ UDPゴシック" panose="020B0400000000000000" pitchFamily="50" charset="-128"/>
              </a:rPr>
              <a:t>　総額　</a:t>
            </a:r>
            <a:r>
              <a:rPr lang="en-US" altLang="ja-JP" sz="1300" dirty="0">
                <a:solidFill>
                  <a:schemeClr val="tx1"/>
                </a:solidFill>
                <a:latin typeface="BIZ UDPゴシック" panose="020B0400000000000000" pitchFamily="50" charset="-128"/>
                <a:ea typeface="BIZ UDPゴシック" panose="020B0400000000000000" pitchFamily="50" charset="-128"/>
              </a:rPr>
              <a:t>21</a:t>
            </a:r>
            <a:r>
              <a:rPr lang="ja-JP" altLang="en-US" sz="1300" dirty="0">
                <a:solidFill>
                  <a:schemeClr val="tx1"/>
                </a:solidFill>
                <a:latin typeface="BIZ UDPゴシック" panose="020B0400000000000000" pitchFamily="50" charset="-128"/>
                <a:ea typeface="BIZ UDPゴシック" panose="020B0400000000000000" pitchFamily="50" charset="-128"/>
              </a:rPr>
              <a:t>億</a:t>
            </a:r>
            <a:r>
              <a:rPr lang="en-US" altLang="ja-JP" sz="1300" dirty="0">
                <a:solidFill>
                  <a:schemeClr val="tx1"/>
                </a:solidFill>
                <a:latin typeface="BIZ UDPゴシック" panose="020B0400000000000000" pitchFamily="50" charset="-128"/>
                <a:ea typeface="BIZ UDPゴシック" panose="020B0400000000000000" pitchFamily="50" charset="-128"/>
              </a:rPr>
              <a:t>3,580</a:t>
            </a:r>
            <a:r>
              <a:rPr lang="ja-JP" altLang="en-US" sz="1300" dirty="0">
                <a:solidFill>
                  <a:schemeClr val="tx1"/>
                </a:solidFill>
                <a:latin typeface="BIZ UDPゴシック" panose="020B0400000000000000" pitchFamily="50" charset="-128"/>
                <a:ea typeface="BIZ UDPゴシック" panose="020B0400000000000000" pitchFamily="50" charset="-128"/>
              </a:rPr>
              <a:t>万円（前年度当初比 </a:t>
            </a:r>
            <a:r>
              <a:rPr lang="en-US" altLang="ja-JP" sz="1300" dirty="0">
                <a:solidFill>
                  <a:schemeClr val="tx1"/>
                </a:solidFill>
                <a:latin typeface="BIZ UDPゴシック" panose="020B0400000000000000" pitchFamily="50" charset="-128"/>
                <a:ea typeface="BIZ UDPゴシック" panose="020B0400000000000000" pitchFamily="50" charset="-128"/>
              </a:rPr>
              <a:t>1</a:t>
            </a:r>
            <a:r>
              <a:rPr lang="ja-JP" altLang="en-US" sz="1300" dirty="0">
                <a:solidFill>
                  <a:schemeClr val="tx1"/>
                </a:solidFill>
                <a:latin typeface="BIZ UDPゴシック" panose="020B0400000000000000" pitchFamily="50" charset="-128"/>
                <a:ea typeface="BIZ UDPゴシック" panose="020B0400000000000000" pitchFamily="50" charset="-128"/>
              </a:rPr>
              <a:t>億</a:t>
            </a:r>
            <a:r>
              <a:rPr lang="en-US" altLang="ja-JP" sz="1300" dirty="0">
                <a:solidFill>
                  <a:schemeClr val="tx1"/>
                </a:solidFill>
                <a:latin typeface="BIZ UDPゴシック" panose="020B0400000000000000" pitchFamily="50" charset="-128"/>
                <a:ea typeface="BIZ UDPゴシック" panose="020B0400000000000000" pitchFamily="50" charset="-128"/>
              </a:rPr>
              <a:t>4,537</a:t>
            </a:r>
            <a:r>
              <a:rPr lang="ja-JP" altLang="en-US" sz="1300" dirty="0">
                <a:solidFill>
                  <a:schemeClr val="tx1"/>
                </a:solidFill>
                <a:latin typeface="BIZ UDPゴシック" panose="020B0400000000000000" pitchFamily="50" charset="-128"/>
                <a:ea typeface="BIZ UDPゴシック" panose="020B0400000000000000" pitchFamily="50" charset="-128"/>
              </a:rPr>
              <a:t>万円、</a:t>
            </a:r>
            <a:r>
              <a:rPr lang="en-US" altLang="ja-JP" sz="1300" dirty="0">
                <a:solidFill>
                  <a:schemeClr val="tx1"/>
                </a:solidFill>
                <a:latin typeface="BIZ UDPゴシック" panose="020B0400000000000000" pitchFamily="50" charset="-128"/>
                <a:ea typeface="BIZ UDPゴシック" panose="020B0400000000000000" pitchFamily="50" charset="-128"/>
              </a:rPr>
              <a:t>7.3</a:t>
            </a:r>
            <a:r>
              <a:rPr lang="ja-JP" altLang="en-US" sz="1300" dirty="0">
                <a:solidFill>
                  <a:schemeClr val="tx1"/>
                </a:solidFill>
                <a:latin typeface="BIZ UDPゴシック" panose="020B0400000000000000" pitchFamily="50" charset="-128"/>
                <a:ea typeface="BIZ UDPゴシック" panose="020B0400000000000000" pitchFamily="50" charset="-128"/>
              </a:rPr>
              <a:t>％ 増）</a:t>
            </a:r>
          </a:p>
        </p:txBody>
      </p:sp>
      <p:sp>
        <p:nvSpPr>
          <p:cNvPr id="41" name="正方形/長方形 40">
            <a:extLst>
              <a:ext uri="{FF2B5EF4-FFF2-40B4-BE49-F238E27FC236}">
                <a16:creationId xmlns:a16="http://schemas.microsoft.com/office/drawing/2014/main" id="{2C655AB6-B0EA-94BE-FC29-9E0A55EF7746}"/>
              </a:ext>
            </a:extLst>
          </p:cNvPr>
          <p:cNvSpPr/>
          <p:nvPr/>
        </p:nvSpPr>
        <p:spPr>
          <a:xfrm>
            <a:off x="167084" y="2908185"/>
            <a:ext cx="8960586" cy="53552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975" dirty="0">
                <a:solidFill>
                  <a:schemeClr val="tx1"/>
                </a:solidFill>
                <a:latin typeface="FG角ｺﾞｼｯｸ体Ca-B" panose="020B0809000000000000" pitchFamily="49" charset="-128"/>
                <a:ea typeface="FG角ｺﾞｼｯｸ体Ca-B" panose="020B0809000000000000" pitchFamily="49" charset="-128"/>
              </a:rPr>
              <a:t>・特別支援教育支援員設置事業・・・・・・・５，６４９万円　　・小・中学校教育振興事業・・・・・・・　５，３３９万円</a:t>
            </a:r>
          </a:p>
        </p:txBody>
      </p:sp>
      <p:sp>
        <p:nvSpPr>
          <p:cNvPr id="43" name="正方形/長方形 42">
            <a:extLst>
              <a:ext uri="{FF2B5EF4-FFF2-40B4-BE49-F238E27FC236}">
                <a16:creationId xmlns:a16="http://schemas.microsoft.com/office/drawing/2014/main" id="{437C9262-A652-9A82-BF00-D4A783FF68F6}"/>
              </a:ext>
            </a:extLst>
          </p:cNvPr>
          <p:cNvSpPr/>
          <p:nvPr/>
        </p:nvSpPr>
        <p:spPr>
          <a:xfrm>
            <a:off x="167085" y="2739913"/>
            <a:ext cx="7169546" cy="249457"/>
          </a:xfrm>
          <a:prstGeom prst="rect">
            <a:avLst/>
          </a:prstGeom>
          <a:solidFill>
            <a:srgbClr val="45A5E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463" dirty="0">
                <a:latin typeface="FG角ｺﾞｼｯｸ体Ca-B" panose="020B0809000000000000" pitchFamily="49" charset="-128"/>
                <a:ea typeface="FG角ｺﾞｼｯｸ体Ca-B" panose="020B0809000000000000" pitchFamily="49" charset="-128"/>
              </a:rPr>
              <a:t>施策２　「生きる力」を育む学校教育の充実（学校教育指導課）</a:t>
            </a:r>
          </a:p>
        </p:txBody>
      </p:sp>
      <p:sp>
        <p:nvSpPr>
          <p:cNvPr id="45" name="正方形/長方形 44">
            <a:extLst>
              <a:ext uri="{FF2B5EF4-FFF2-40B4-BE49-F238E27FC236}">
                <a16:creationId xmlns:a16="http://schemas.microsoft.com/office/drawing/2014/main" id="{73E69BEE-B210-E41C-AC9C-9DDA0D947257}"/>
              </a:ext>
            </a:extLst>
          </p:cNvPr>
          <p:cNvSpPr/>
          <p:nvPr/>
        </p:nvSpPr>
        <p:spPr>
          <a:xfrm>
            <a:off x="167084" y="3602752"/>
            <a:ext cx="8960586" cy="53552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975" dirty="0">
                <a:solidFill>
                  <a:schemeClr val="tx1"/>
                </a:solidFill>
                <a:latin typeface="FG角ｺﾞｼｯｸ体Ca-B" panose="020B0809000000000000" pitchFamily="49" charset="-128"/>
                <a:ea typeface="FG角ｺﾞｼｯｸ体Ca-B" panose="020B0809000000000000" pitchFamily="49" charset="-128"/>
              </a:rPr>
              <a:t>・</a:t>
            </a:r>
            <a:r>
              <a:rPr lang="en-US" altLang="ja-JP" sz="975" dirty="0">
                <a:solidFill>
                  <a:schemeClr val="tx1"/>
                </a:solidFill>
                <a:latin typeface="FG角ｺﾞｼｯｸ体Ca-B" panose="020B0809000000000000" pitchFamily="49" charset="-128"/>
                <a:ea typeface="FG角ｺﾞｼｯｸ体Ca-B" panose="020B0809000000000000" pitchFamily="49" charset="-128"/>
              </a:rPr>
              <a:t>【</a:t>
            </a:r>
            <a:r>
              <a:rPr lang="ja-JP" altLang="en-US" sz="975" dirty="0">
                <a:solidFill>
                  <a:schemeClr val="tx1"/>
                </a:solidFill>
                <a:latin typeface="FG角ｺﾞｼｯｸ体Ca-B" panose="020B0809000000000000" pitchFamily="49" charset="-128"/>
                <a:ea typeface="FG角ｺﾞｼｯｸ体Ca-B" panose="020B0809000000000000" pitchFamily="49" charset="-128"/>
              </a:rPr>
              <a:t>重点事業</a:t>
            </a:r>
            <a:r>
              <a:rPr lang="en-US" altLang="ja-JP" sz="975" dirty="0">
                <a:solidFill>
                  <a:schemeClr val="tx1"/>
                </a:solidFill>
                <a:latin typeface="FG角ｺﾞｼｯｸ体Ca-B" panose="020B0809000000000000" pitchFamily="49" charset="-128"/>
                <a:ea typeface="FG角ｺﾞｼｯｸ体Ca-B" panose="020B0809000000000000" pitchFamily="49" charset="-128"/>
              </a:rPr>
              <a:t>】</a:t>
            </a:r>
            <a:r>
              <a:rPr lang="ja-JP" altLang="en-US" sz="975" dirty="0">
                <a:solidFill>
                  <a:schemeClr val="tx1"/>
                </a:solidFill>
                <a:latin typeface="FG角ｺﾞｼｯｸ体Ca-B" panose="020B0809000000000000" pitchFamily="49" charset="-128"/>
                <a:ea typeface="FG角ｺﾞｼｯｸ体Ca-B" panose="020B0809000000000000" pitchFamily="49" charset="-128"/>
              </a:rPr>
              <a:t>リカレント教育推進事業・・・・・・４４万円　　・滝沢総合公園管理運営事業・・・・・１億３，１５３万円</a:t>
            </a:r>
          </a:p>
          <a:p>
            <a:r>
              <a:rPr lang="ja-JP" altLang="en-US" sz="975" dirty="0">
                <a:solidFill>
                  <a:schemeClr val="tx1"/>
                </a:solidFill>
                <a:latin typeface="FG角ｺﾞｼｯｸ体Ca-B" panose="020B0809000000000000" pitchFamily="49" charset="-128"/>
                <a:ea typeface="FG角ｺﾞｼｯｸ体Ca-B" panose="020B0809000000000000" pitchFamily="49" charset="-128"/>
              </a:rPr>
              <a:t>・地域スポーツ推進事業・・・・・・・・・・４，２９０万円</a:t>
            </a:r>
          </a:p>
        </p:txBody>
      </p:sp>
      <p:sp>
        <p:nvSpPr>
          <p:cNvPr id="47" name="正方形/長方形 46">
            <a:extLst>
              <a:ext uri="{FF2B5EF4-FFF2-40B4-BE49-F238E27FC236}">
                <a16:creationId xmlns:a16="http://schemas.microsoft.com/office/drawing/2014/main" id="{A668AC1A-9CC0-0ADB-A25E-4964F4CC2665}"/>
              </a:ext>
            </a:extLst>
          </p:cNvPr>
          <p:cNvSpPr/>
          <p:nvPr/>
        </p:nvSpPr>
        <p:spPr>
          <a:xfrm>
            <a:off x="167085" y="3403524"/>
            <a:ext cx="7169546" cy="241352"/>
          </a:xfrm>
          <a:prstGeom prst="rect">
            <a:avLst/>
          </a:prstGeom>
          <a:solidFill>
            <a:srgbClr val="45A5E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463" dirty="0">
                <a:latin typeface="FG角ｺﾞｼｯｸ体Ca-B" panose="020B0809000000000000" pitchFamily="49" charset="-128"/>
                <a:ea typeface="FG角ｺﾞｼｯｸ体Ca-B" panose="020B0809000000000000" pitchFamily="49" charset="-128"/>
              </a:rPr>
              <a:t>施策３　生涯にわたる学びの支援とスポーツの推進（生涯学習スポーツ課）</a:t>
            </a:r>
          </a:p>
        </p:txBody>
      </p:sp>
      <p:sp>
        <p:nvSpPr>
          <p:cNvPr id="57" name="正方形/長方形 56">
            <a:extLst>
              <a:ext uri="{FF2B5EF4-FFF2-40B4-BE49-F238E27FC236}">
                <a16:creationId xmlns:a16="http://schemas.microsoft.com/office/drawing/2014/main" id="{5FDD519F-955F-9F59-7E3C-920FB625B7A1}"/>
              </a:ext>
            </a:extLst>
          </p:cNvPr>
          <p:cNvSpPr/>
          <p:nvPr/>
        </p:nvSpPr>
        <p:spPr>
          <a:xfrm>
            <a:off x="167084" y="4599288"/>
            <a:ext cx="8960586" cy="53552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975" dirty="0">
                <a:solidFill>
                  <a:schemeClr val="tx1"/>
                </a:solidFill>
                <a:latin typeface="FG角ｺﾞｼｯｸ体Ca-B" panose="020B0809000000000000" pitchFamily="49" charset="-128"/>
                <a:ea typeface="FG角ｺﾞｼｯｸ体Ca-B" panose="020B0809000000000000" pitchFamily="49" charset="-128"/>
              </a:rPr>
              <a:t>・文化財・天然記念物保護事業・・・・・・・・・６４４万円　　・湖山図書館関連経費・・・・・・・・・・５，２９８万円</a:t>
            </a:r>
          </a:p>
          <a:p>
            <a:r>
              <a:rPr lang="ja-JP" altLang="en-US" sz="975" dirty="0">
                <a:solidFill>
                  <a:schemeClr val="tx1"/>
                </a:solidFill>
                <a:latin typeface="FG角ｺﾞｼｯｸ体Ca-B" panose="020B0809000000000000" pitchFamily="49" charset="-128"/>
                <a:ea typeface="FG角ｺﾞｼｯｸ体Ca-B" panose="020B0809000000000000" pitchFamily="49" charset="-128"/>
              </a:rPr>
              <a:t>・埋蔵文化財センター関連経費・・・・・・・３，２６７万円</a:t>
            </a:r>
          </a:p>
        </p:txBody>
      </p:sp>
      <p:sp>
        <p:nvSpPr>
          <p:cNvPr id="59" name="正方形/長方形 58">
            <a:extLst>
              <a:ext uri="{FF2B5EF4-FFF2-40B4-BE49-F238E27FC236}">
                <a16:creationId xmlns:a16="http://schemas.microsoft.com/office/drawing/2014/main" id="{9EF7E339-18D6-C04F-9E5D-81F4853A7B6A}"/>
              </a:ext>
            </a:extLst>
          </p:cNvPr>
          <p:cNvSpPr/>
          <p:nvPr/>
        </p:nvSpPr>
        <p:spPr>
          <a:xfrm>
            <a:off x="167084" y="4125976"/>
            <a:ext cx="7169545" cy="523541"/>
          </a:xfrm>
          <a:prstGeom prst="rect">
            <a:avLst/>
          </a:prstGeom>
          <a:solidFill>
            <a:srgbClr val="45A5E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463" dirty="0">
                <a:latin typeface="FG角ｺﾞｼｯｸ体Ca-B" panose="020B0809000000000000" pitchFamily="49" charset="-128"/>
                <a:ea typeface="FG角ｺﾞｼｯｸ体Ca-B" panose="020B0809000000000000" pitchFamily="49" charset="-128"/>
              </a:rPr>
              <a:t>施策４　文化に親しみ学ぶ環境の充実と文化芸術の振興（文化振興課・湖山図書館</a:t>
            </a:r>
            <a:endParaRPr lang="en-US" altLang="ja-JP" sz="1463" dirty="0">
              <a:latin typeface="FG角ｺﾞｼｯｸ体Ca-B" panose="020B0809000000000000" pitchFamily="49" charset="-128"/>
              <a:ea typeface="FG角ｺﾞｼｯｸ体Ca-B" panose="020B0809000000000000" pitchFamily="49" charset="-128"/>
            </a:endParaRPr>
          </a:p>
          <a:p>
            <a:r>
              <a:rPr lang="ja-JP" altLang="en-US" sz="1463" dirty="0">
                <a:latin typeface="FG角ｺﾞｼｯｸ体Ca-B" panose="020B0809000000000000" pitchFamily="49" charset="-128"/>
                <a:ea typeface="FG角ｺﾞｼｯｸ体Ca-B" panose="020B0809000000000000" pitchFamily="49" charset="-128"/>
              </a:rPr>
              <a:t>　　　　・埋蔵文化財センター）</a:t>
            </a:r>
          </a:p>
        </p:txBody>
      </p:sp>
      <p:sp>
        <p:nvSpPr>
          <p:cNvPr id="61" name="正方形/長方形 60">
            <a:extLst>
              <a:ext uri="{FF2B5EF4-FFF2-40B4-BE49-F238E27FC236}">
                <a16:creationId xmlns:a16="http://schemas.microsoft.com/office/drawing/2014/main" id="{AA302130-091F-A7F8-CCC1-BE80CC81020D}"/>
              </a:ext>
            </a:extLst>
          </p:cNvPr>
          <p:cNvSpPr/>
          <p:nvPr/>
        </p:nvSpPr>
        <p:spPr>
          <a:xfrm>
            <a:off x="167084" y="5276331"/>
            <a:ext cx="8960586" cy="53552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975" dirty="0">
                <a:solidFill>
                  <a:schemeClr val="tx1"/>
                </a:solidFill>
                <a:latin typeface="FG角ｺﾞｼｯｸ体Ca-B" panose="020B0809000000000000" pitchFamily="49" charset="-128"/>
                <a:ea typeface="FG角ｺﾞｼｯｸ体Ca-B" panose="020B0809000000000000" pitchFamily="49" charset="-128"/>
              </a:rPr>
              <a:t>・学校給食事業・・・・・・・・・・・・４億９，５５２万円　　・学校給食施設改善事業・・・・・・・・・５，５００万円</a:t>
            </a:r>
          </a:p>
        </p:txBody>
      </p:sp>
      <p:sp>
        <p:nvSpPr>
          <p:cNvPr id="63" name="正方形/長方形 62">
            <a:extLst>
              <a:ext uri="{FF2B5EF4-FFF2-40B4-BE49-F238E27FC236}">
                <a16:creationId xmlns:a16="http://schemas.microsoft.com/office/drawing/2014/main" id="{40FBFDFC-43F1-060B-9831-0B6574883E3E}"/>
              </a:ext>
            </a:extLst>
          </p:cNvPr>
          <p:cNvSpPr/>
          <p:nvPr/>
        </p:nvSpPr>
        <p:spPr>
          <a:xfrm>
            <a:off x="167085" y="5139015"/>
            <a:ext cx="7169544" cy="249457"/>
          </a:xfrm>
          <a:prstGeom prst="rect">
            <a:avLst/>
          </a:prstGeom>
          <a:solidFill>
            <a:srgbClr val="45A5E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463" dirty="0">
                <a:latin typeface="FG角ｺﾞｼｯｸ体Ca-B" panose="020B0809000000000000" pitchFamily="49" charset="-128"/>
                <a:ea typeface="FG角ｺﾞｼｯｸ体Ca-B" panose="020B0809000000000000" pitchFamily="49" charset="-128"/>
              </a:rPr>
              <a:t>施策５　望ましい食習慣を育む学校給食の充実（学校給食センター）</a:t>
            </a:r>
          </a:p>
        </p:txBody>
      </p:sp>
    </p:spTree>
    <p:extLst>
      <p:ext uri="{BB962C8B-B14F-4D97-AF65-F5344CB8AC3E}">
        <p14:creationId xmlns:p14="http://schemas.microsoft.com/office/powerpoint/2010/main" val="26663237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711C49C-E822-BAF4-555A-7C3DD38C7FE1}"/>
              </a:ext>
            </a:extLst>
          </p:cNvPr>
          <p:cNvSpPr/>
          <p:nvPr/>
        </p:nvSpPr>
        <p:spPr>
          <a:xfrm>
            <a:off x="120650" y="766763"/>
            <a:ext cx="9601200" cy="4572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950" dirty="0">
                <a:latin typeface="FG角ｺﾞｼｯｸ体Ca-B" panose="020B0809000000000000" pitchFamily="49" charset="-128"/>
                <a:ea typeface="FG角ｺﾞｼｯｸ体Ca-B" panose="020B0809000000000000" pitchFamily="49" charset="-128"/>
              </a:rPr>
              <a:t>市の事業展開について</a:t>
            </a:r>
          </a:p>
        </p:txBody>
      </p:sp>
      <p:sp>
        <p:nvSpPr>
          <p:cNvPr id="3" name="四角形: 角を丸くする 2">
            <a:extLst>
              <a:ext uri="{FF2B5EF4-FFF2-40B4-BE49-F238E27FC236}">
                <a16:creationId xmlns:a16="http://schemas.microsoft.com/office/drawing/2014/main" id="{CBC67D9D-E85D-176A-1883-72E954D7F51C}"/>
              </a:ext>
            </a:extLst>
          </p:cNvPr>
          <p:cNvSpPr/>
          <p:nvPr/>
        </p:nvSpPr>
        <p:spPr>
          <a:xfrm>
            <a:off x="1814261" y="1481471"/>
            <a:ext cx="6547250" cy="92596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63" dirty="0">
                <a:solidFill>
                  <a:schemeClr val="tx1"/>
                </a:solidFill>
              </a:rPr>
              <a:t>第２次滝沢市総合計画　基本構想</a:t>
            </a:r>
            <a:r>
              <a:rPr lang="en-US" altLang="ja-JP" sz="1463" dirty="0">
                <a:solidFill>
                  <a:schemeClr val="tx1"/>
                </a:solidFill>
              </a:rPr>
              <a:t>【</a:t>
            </a:r>
            <a:r>
              <a:rPr lang="ja-JP" altLang="en-US" sz="1463" dirty="0">
                <a:solidFill>
                  <a:schemeClr val="tx1"/>
                </a:solidFill>
              </a:rPr>
              <a:t>令和６年度～令和１３年度</a:t>
            </a:r>
            <a:r>
              <a:rPr lang="en-US" altLang="ja-JP" sz="1463" dirty="0">
                <a:solidFill>
                  <a:schemeClr val="tx1"/>
                </a:solidFill>
              </a:rPr>
              <a:t>】</a:t>
            </a:r>
          </a:p>
          <a:p>
            <a:pPr algn="ctr"/>
            <a:r>
              <a:rPr lang="ja-JP" altLang="en-US" sz="1463" dirty="0">
                <a:solidFill>
                  <a:schemeClr val="tx1"/>
                </a:solidFill>
              </a:rPr>
              <a:t>社会的包摂性の高い地域環境「やさしさに包まれた滝沢」の創出　</a:t>
            </a:r>
          </a:p>
        </p:txBody>
      </p:sp>
      <p:sp>
        <p:nvSpPr>
          <p:cNvPr id="5" name="四角形: 角を丸くする 4">
            <a:extLst>
              <a:ext uri="{FF2B5EF4-FFF2-40B4-BE49-F238E27FC236}">
                <a16:creationId xmlns:a16="http://schemas.microsoft.com/office/drawing/2014/main" id="{CABA7260-B29E-8B5E-1A8C-5DAE9A15E241}"/>
              </a:ext>
            </a:extLst>
          </p:cNvPr>
          <p:cNvSpPr/>
          <p:nvPr/>
        </p:nvSpPr>
        <p:spPr>
          <a:xfrm>
            <a:off x="1824205" y="2583989"/>
            <a:ext cx="6547250" cy="1934261"/>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63" dirty="0">
                <a:solidFill>
                  <a:schemeClr val="tx1"/>
                </a:solidFill>
              </a:rPr>
              <a:t>第２次滝沢市総合計画　前期基本計画市域全体計画</a:t>
            </a:r>
            <a:endParaRPr lang="en-US" altLang="ja-JP" sz="1463" dirty="0">
              <a:solidFill>
                <a:schemeClr val="tx1"/>
              </a:solidFill>
            </a:endParaRPr>
          </a:p>
          <a:p>
            <a:pPr algn="ctr"/>
            <a:r>
              <a:rPr lang="en-US" altLang="ja-JP" sz="1463" dirty="0">
                <a:solidFill>
                  <a:schemeClr val="tx1"/>
                </a:solidFill>
              </a:rPr>
              <a:t>【</a:t>
            </a:r>
            <a:r>
              <a:rPr lang="ja-JP" altLang="en-US" sz="1463" dirty="0">
                <a:solidFill>
                  <a:schemeClr val="tx1"/>
                </a:solidFill>
              </a:rPr>
              <a:t>令和６年度～令和９年度</a:t>
            </a:r>
            <a:r>
              <a:rPr lang="en-US" altLang="ja-JP" sz="1463" dirty="0">
                <a:solidFill>
                  <a:schemeClr val="tx1"/>
                </a:solidFill>
              </a:rPr>
              <a:t>】</a:t>
            </a:r>
          </a:p>
          <a:p>
            <a:pPr algn="ctr"/>
            <a:r>
              <a:rPr lang="ja-JP" altLang="en-US" sz="1463" dirty="0">
                <a:solidFill>
                  <a:schemeClr val="tx1"/>
                </a:solidFill>
              </a:rPr>
              <a:t>「市民主体の地域づくり活動への支援と市民生活の基盤の堅持」</a:t>
            </a:r>
            <a:endParaRPr lang="en-US" altLang="ja-JP" sz="1463" dirty="0">
              <a:solidFill>
                <a:schemeClr val="tx1"/>
              </a:solidFill>
            </a:endParaRPr>
          </a:p>
          <a:p>
            <a:pPr algn="ctr"/>
            <a:endParaRPr lang="en-US" altLang="ja-JP" sz="1463" dirty="0"/>
          </a:p>
          <a:p>
            <a:pPr algn="ctr"/>
            <a:endParaRPr lang="en-US" altLang="ja-JP" sz="1463" dirty="0"/>
          </a:p>
          <a:p>
            <a:pPr algn="ctr"/>
            <a:endParaRPr lang="en-US" altLang="ja-JP" sz="1463" dirty="0"/>
          </a:p>
          <a:p>
            <a:pPr algn="ctr"/>
            <a:endParaRPr lang="en-US" altLang="ja-JP" sz="1463" dirty="0"/>
          </a:p>
          <a:p>
            <a:pPr algn="ctr"/>
            <a:r>
              <a:rPr lang="ja-JP" altLang="en-US" sz="1463" dirty="0"/>
              <a:t>　</a:t>
            </a:r>
          </a:p>
        </p:txBody>
      </p:sp>
      <p:sp>
        <p:nvSpPr>
          <p:cNvPr id="10" name="四角形: 角を丸くする 9">
            <a:extLst>
              <a:ext uri="{FF2B5EF4-FFF2-40B4-BE49-F238E27FC236}">
                <a16:creationId xmlns:a16="http://schemas.microsoft.com/office/drawing/2014/main" id="{7C408873-9C62-A7D2-F54D-9CEDC4F7E910}"/>
              </a:ext>
            </a:extLst>
          </p:cNvPr>
          <p:cNvSpPr/>
          <p:nvPr/>
        </p:nvSpPr>
        <p:spPr>
          <a:xfrm>
            <a:off x="1923743" y="3356326"/>
            <a:ext cx="6315044" cy="105442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138" dirty="0">
                <a:solidFill>
                  <a:schemeClr val="tx1"/>
                </a:solidFill>
              </a:rPr>
              <a:t>■７つの部門（市民環境・健康こども・福祉・経済産業・都市整備・教育文化・政策支援）</a:t>
            </a:r>
            <a:endParaRPr lang="en-US" altLang="ja-JP" sz="1138" dirty="0">
              <a:solidFill>
                <a:schemeClr val="tx1"/>
              </a:solidFill>
            </a:endParaRPr>
          </a:p>
          <a:p>
            <a:r>
              <a:rPr lang="ja-JP" altLang="en-US" sz="1138" dirty="0">
                <a:solidFill>
                  <a:schemeClr val="tx1"/>
                </a:solidFill>
              </a:rPr>
              <a:t>■５つの重要な視点（つながる滝沢・こどもまんなか滝沢・いきいき滝沢・まなぶ滝沢</a:t>
            </a:r>
            <a:endParaRPr lang="en-US" altLang="ja-JP" sz="1138" dirty="0">
              <a:solidFill>
                <a:schemeClr val="tx1"/>
              </a:solidFill>
            </a:endParaRPr>
          </a:p>
          <a:p>
            <a:r>
              <a:rPr lang="ja-JP" altLang="en-US" sz="1138" dirty="0">
                <a:solidFill>
                  <a:schemeClr val="tx1"/>
                </a:solidFill>
              </a:rPr>
              <a:t>　・はたらく滝沢）</a:t>
            </a:r>
            <a:endParaRPr lang="en-US" altLang="ja-JP" sz="1138" dirty="0">
              <a:solidFill>
                <a:schemeClr val="tx1"/>
              </a:solidFill>
            </a:endParaRPr>
          </a:p>
          <a:p>
            <a:r>
              <a:rPr lang="ja-JP" altLang="en-US" sz="1138" dirty="0">
                <a:solidFill>
                  <a:schemeClr val="tx1"/>
                </a:solidFill>
              </a:rPr>
              <a:t>■２つの展開手法（若者の活躍推進・魅力ある情報の発信）</a:t>
            </a:r>
          </a:p>
        </p:txBody>
      </p:sp>
      <p:sp>
        <p:nvSpPr>
          <p:cNvPr id="18" name="四角形: 角を丸くする 17">
            <a:extLst>
              <a:ext uri="{FF2B5EF4-FFF2-40B4-BE49-F238E27FC236}">
                <a16:creationId xmlns:a16="http://schemas.microsoft.com/office/drawing/2014/main" id="{026E42AF-8B29-80E9-0D5C-2F461E2D4B16}"/>
              </a:ext>
            </a:extLst>
          </p:cNvPr>
          <p:cNvSpPr/>
          <p:nvPr/>
        </p:nvSpPr>
        <p:spPr>
          <a:xfrm>
            <a:off x="1814261" y="4612474"/>
            <a:ext cx="7742375" cy="925966"/>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463" dirty="0">
                <a:solidFill>
                  <a:schemeClr val="tx1"/>
                </a:solidFill>
              </a:rPr>
              <a:t>（令和７年度実行計画では・・・・）</a:t>
            </a:r>
            <a:endParaRPr lang="en-US" altLang="ja-JP" sz="1463" dirty="0">
              <a:solidFill>
                <a:schemeClr val="tx1"/>
              </a:solidFill>
            </a:endParaRPr>
          </a:p>
          <a:p>
            <a:r>
              <a:rPr lang="ja-JP" altLang="en-US" sz="1463" dirty="0">
                <a:solidFill>
                  <a:schemeClr val="tx1"/>
                </a:solidFill>
              </a:rPr>
              <a:t>■５つの重要な視点に基づく重点事業（１５事業）も含め全３２４事業を掲載</a:t>
            </a:r>
            <a:endParaRPr lang="en-US" altLang="ja-JP" sz="1463" dirty="0">
              <a:solidFill>
                <a:schemeClr val="tx1"/>
              </a:solidFill>
            </a:endParaRPr>
          </a:p>
          <a:p>
            <a:r>
              <a:rPr lang="ja-JP" altLang="en-US" sz="1463" dirty="0">
                <a:solidFill>
                  <a:schemeClr val="tx1"/>
                </a:solidFill>
              </a:rPr>
              <a:t>■各事業の意図、令和７年度実施概要、令和１０年度までの活動指標・投資指標を記載</a:t>
            </a:r>
          </a:p>
        </p:txBody>
      </p:sp>
      <p:sp>
        <p:nvSpPr>
          <p:cNvPr id="19" name="四角形: 角を丸くする 18">
            <a:extLst>
              <a:ext uri="{FF2B5EF4-FFF2-40B4-BE49-F238E27FC236}">
                <a16:creationId xmlns:a16="http://schemas.microsoft.com/office/drawing/2014/main" id="{D52A8B69-7A4B-88F2-60DA-94A20B781F85}"/>
              </a:ext>
            </a:extLst>
          </p:cNvPr>
          <p:cNvSpPr/>
          <p:nvPr/>
        </p:nvSpPr>
        <p:spPr>
          <a:xfrm>
            <a:off x="225538" y="1481471"/>
            <a:ext cx="1468212" cy="92596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63" dirty="0">
                <a:solidFill>
                  <a:schemeClr val="tx1"/>
                </a:solidFill>
              </a:rPr>
              <a:t>基本構想</a:t>
            </a:r>
            <a:endParaRPr lang="en-US" altLang="ja-JP" sz="1463" dirty="0">
              <a:solidFill>
                <a:schemeClr val="tx1"/>
              </a:solidFill>
            </a:endParaRPr>
          </a:p>
          <a:p>
            <a:pPr algn="ctr"/>
            <a:r>
              <a:rPr lang="en-US" altLang="ja-JP" sz="1463" dirty="0">
                <a:solidFill>
                  <a:schemeClr val="tx1"/>
                </a:solidFill>
              </a:rPr>
              <a:t>【</a:t>
            </a:r>
            <a:r>
              <a:rPr lang="ja-JP" altLang="en-US" sz="1463" dirty="0">
                <a:solidFill>
                  <a:schemeClr val="tx1"/>
                </a:solidFill>
              </a:rPr>
              <a:t>８年間</a:t>
            </a:r>
            <a:r>
              <a:rPr lang="en-US" altLang="ja-JP" sz="1463" dirty="0">
                <a:solidFill>
                  <a:schemeClr val="tx1"/>
                </a:solidFill>
              </a:rPr>
              <a:t>】</a:t>
            </a:r>
            <a:endParaRPr lang="ja-JP" altLang="en-US" sz="1463" dirty="0">
              <a:solidFill>
                <a:schemeClr val="tx1"/>
              </a:solidFill>
            </a:endParaRPr>
          </a:p>
        </p:txBody>
      </p:sp>
      <p:sp>
        <p:nvSpPr>
          <p:cNvPr id="20" name="四角形: 角を丸くする 19">
            <a:extLst>
              <a:ext uri="{FF2B5EF4-FFF2-40B4-BE49-F238E27FC236}">
                <a16:creationId xmlns:a16="http://schemas.microsoft.com/office/drawing/2014/main" id="{2E7199B1-8152-8E8D-17A3-D226D23AD084}"/>
              </a:ext>
            </a:extLst>
          </p:cNvPr>
          <p:cNvSpPr/>
          <p:nvPr/>
        </p:nvSpPr>
        <p:spPr>
          <a:xfrm>
            <a:off x="225538" y="2583989"/>
            <a:ext cx="1468212" cy="1893097"/>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63" dirty="0">
                <a:solidFill>
                  <a:schemeClr val="tx1"/>
                </a:solidFill>
              </a:rPr>
              <a:t>基本計画</a:t>
            </a:r>
            <a:endParaRPr lang="en-US" altLang="ja-JP" sz="1463" dirty="0">
              <a:solidFill>
                <a:schemeClr val="tx1"/>
              </a:solidFill>
            </a:endParaRPr>
          </a:p>
          <a:p>
            <a:pPr algn="ctr"/>
            <a:r>
              <a:rPr lang="en-US" altLang="ja-JP" sz="1463" dirty="0">
                <a:solidFill>
                  <a:schemeClr val="tx1"/>
                </a:solidFill>
              </a:rPr>
              <a:t>【</a:t>
            </a:r>
            <a:r>
              <a:rPr lang="ja-JP" altLang="en-US" sz="1463" dirty="0">
                <a:solidFill>
                  <a:schemeClr val="tx1"/>
                </a:solidFill>
              </a:rPr>
              <a:t>４年間</a:t>
            </a:r>
            <a:r>
              <a:rPr lang="en-US" altLang="ja-JP" sz="1463" dirty="0">
                <a:solidFill>
                  <a:schemeClr val="tx1"/>
                </a:solidFill>
              </a:rPr>
              <a:t>】</a:t>
            </a:r>
            <a:endParaRPr lang="ja-JP" altLang="en-US" sz="1463" dirty="0">
              <a:solidFill>
                <a:schemeClr val="tx1"/>
              </a:solidFill>
            </a:endParaRPr>
          </a:p>
        </p:txBody>
      </p:sp>
      <p:sp>
        <p:nvSpPr>
          <p:cNvPr id="21" name="四角形: 角を丸くする 20">
            <a:extLst>
              <a:ext uri="{FF2B5EF4-FFF2-40B4-BE49-F238E27FC236}">
                <a16:creationId xmlns:a16="http://schemas.microsoft.com/office/drawing/2014/main" id="{3B6FE89C-AC64-31A9-4030-FEB1B19FCFF4}"/>
              </a:ext>
            </a:extLst>
          </p:cNvPr>
          <p:cNvSpPr/>
          <p:nvPr/>
        </p:nvSpPr>
        <p:spPr>
          <a:xfrm>
            <a:off x="225538" y="4612473"/>
            <a:ext cx="1468212" cy="940596"/>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63" dirty="0">
                <a:solidFill>
                  <a:schemeClr val="tx1"/>
                </a:solidFill>
              </a:rPr>
              <a:t>実行計画</a:t>
            </a:r>
            <a:endParaRPr lang="en-US" altLang="ja-JP" sz="1463" dirty="0">
              <a:solidFill>
                <a:schemeClr val="tx1"/>
              </a:solidFill>
            </a:endParaRPr>
          </a:p>
          <a:p>
            <a:pPr algn="ctr"/>
            <a:r>
              <a:rPr lang="en-US" altLang="ja-JP" sz="1300" dirty="0">
                <a:solidFill>
                  <a:schemeClr val="tx1"/>
                </a:solidFill>
              </a:rPr>
              <a:t>【</a:t>
            </a:r>
            <a:r>
              <a:rPr lang="ja-JP" altLang="en-US" sz="1300" dirty="0">
                <a:solidFill>
                  <a:schemeClr val="tx1"/>
                </a:solidFill>
              </a:rPr>
              <a:t>毎年度策定</a:t>
            </a:r>
            <a:r>
              <a:rPr lang="en-US" altLang="ja-JP" sz="1300" dirty="0">
                <a:solidFill>
                  <a:schemeClr val="tx1"/>
                </a:solidFill>
              </a:rPr>
              <a:t>】</a:t>
            </a:r>
            <a:endParaRPr lang="ja-JP" altLang="en-US" sz="1300" dirty="0">
              <a:solidFill>
                <a:schemeClr val="tx1"/>
              </a:solidFill>
            </a:endParaRPr>
          </a:p>
        </p:txBody>
      </p:sp>
      <p:sp>
        <p:nvSpPr>
          <p:cNvPr id="22" name="矢印: 下 21">
            <a:extLst>
              <a:ext uri="{FF2B5EF4-FFF2-40B4-BE49-F238E27FC236}">
                <a16:creationId xmlns:a16="http://schemas.microsoft.com/office/drawing/2014/main" id="{3F505644-53F4-92B1-7B76-EA9209F4AA8F}"/>
              </a:ext>
            </a:extLst>
          </p:cNvPr>
          <p:cNvSpPr/>
          <p:nvPr/>
        </p:nvSpPr>
        <p:spPr>
          <a:xfrm>
            <a:off x="377907" y="2274767"/>
            <a:ext cx="1187395" cy="579665"/>
          </a:xfrm>
          <a:prstGeom prst="downArrow">
            <a:avLst>
              <a:gd name="adj1" fmla="val 60000"/>
              <a:gd name="adj2" fmla="val 41180"/>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sp>
        <p:nvSpPr>
          <p:cNvPr id="2" name="四角形: 角を丸くする 1">
            <a:extLst>
              <a:ext uri="{FF2B5EF4-FFF2-40B4-BE49-F238E27FC236}">
                <a16:creationId xmlns:a16="http://schemas.microsoft.com/office/drawing/2014/main" id="{EE5EDCA9-0136-4A9F-31E6-1154BC4E12EB}"/>
              </a:ext>
            </a:extLst>
          </p:cNvPr>
          <p:cNvSpPr/>
          <p:nvPr/>
        </p:nvSpPr>
        <p:spPr>
          <a:xfrm>
            <a:off x="193313" y="2284811"/>
            <a:ext cx="1565502" cy="506539"/>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63" dirty="0">
                <a:solidFill>
                  <a:schemeClr val="tx1"/>
                </a:solidFill>
              </a:rPr>
              <a:t>具体化　</a:t>
            </a:r>
          </a:p>
        </p:txBody>
      </p:sp>
      <p:sp>
        <p:nvSpPr>
          <p:cNvPr id="7" name="矢印: 下 6">
            <a:extLst>
              <a:ext uri="{FF2B5EF4-FFF2-40B4-BE49-F238E27FC236}">
                <a16:creationId xmlns:a16="http://schemas.microsoft.com/office/drawing/2014/main" id="{CF27699E-965C-A8AE-E5EF-612A424DE57B}"/>
              </a:ext>
            </a:extLst>
          </p:cNvPr>
          <p:cNvSpPr/>
          <p:nvPr/>
        </p:nvSpPr>
        <p:spPr>
          <a:xfrm>
            <a:off x="377907" y="4254947"/>
            <a:ext cx="1187395" cy="579665"/>
          </a:xfrm>
          <a:prstGeom prst="downArrow">
            <a:avLst>
              <a:gd name="adj1" fmla="val 60000"/>
              <a:gd name="adj2" fmla="val 41180"/>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sp>
        <p:nvSpPr>
          <p:cNvPr id="6" name="四角形: 角を丸くする 5">
            <a:extLst>
              <a:ext uri="{FF2B5EF4-FFF2-40B4-BE49-F238E27FC236}">
                <a16:creationId xmlns:a16="http://schemas.microsoft.com/office/drawing/2014/main" id="{340F5F53-72A2-F4FB-60E1-BEFAA1078BCB}"/>
              </a:ext>
            </a:extLst>
          </p:cNvPr>
          <p:cNvSpPr/>
          <p:nvPr/>
        </p:nvSpPr>
        <p:spPr>
          <a:xfrm>
            <a:off x="214347" y="4259699"/>
            <a:ext cx="1565502" cy="506539"/>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63" dirty="0">
                <a:solidFill>
                  <a:schemeClr val="tx1"/>
                </a:solidFill>
              </a:rPr>
              <a:t>具体化　</a:t>
            </a:r>
          </a:p>
        </p:txBody>
      </p:sp>
      <p:sp>
        <p:nvSpPr>
          <p:cNvPr id="8" name="四角形: 角を丸くする 7">
            <a:extLst>
              <a:ext uri="{FF2B5EF4-FFF2-40B4-BE49-F238E27FC236}">
                <a16:creationId xmlns:a16="http://schemas.microsoft.com/office/drawing/2014/main" id="{38217397-D0E8-067B-A55F-71D2662C91B2}"/>
              </a:ext>
            </a:extLst>
          </p:cNvPr>
          <p:cNvSpPr/>
          <p:nvPr/>
        </p:nvSpPr>
        <p:spPr>
          <a:xfrm>
            <a:off x="212263" y="5667685"/>
            <a:ext cx="9909175" cy="48560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219" u="sng" dirty="0">
                <a:solidFill>
                  <a:schemeClr val="tx1"/>
                </a:solidFill>
              </a:rPr>
              <a:t>※</a:t>
            </a:r>
            <a:r>
              <a:rPr lang="ja-JP" altLang="en-US" sz="1219" u="sng" dirty="0">
                <a:solidFill>
                  <a:schemeClr val="tx1"/>
                </a:solidFill>
              </a:rPr>
              <a:t>第２次滝沢市総合計画（基本構想、基本計画）のほか、令和７年度実行計画（全</a:t>
            </a:r>
            <a:r>
              <a:rPr lang="en-US" altLang="ja-JP" sz="1219" u="sng" dirty="0">
                <a:solidFill>
                  <a:schemeClr val="tx1"/>
                </a:solidFill>
              </a:rPr>
              <a:t>189</a:t>
            </a:r>
            <a:r>
              <a:rPr lang="ja-JP" altLang="en-US" sz="1219" u="sng" dirty="0">
                <a:solidFill>
                  <a:schemeClr val="tx1"/>
                </a:solidFill>
              </a:rPr>
              <a:t>ページ）は市ホームページに掲載しています。</a:t>
            </a:r>
          </a:p>
        </p:txBody>
      </p:sp>
      <p:sp>
        <p:nvSpPr>
          <p:cNvPr id="13" name="正方形/長方形 12">
            <a:extLst>
              <a:ext uri="{FF2B5EF4-FFF2-40B4-BE49-F238E27FC236}">
                <a16:creationId xmlns:a16="http://schemas.microsoft.com/office/drawing/2014/main" id="{3A40788C-72DC-A536-1846-CA36160261E1}"/>
              </a:ext>
            </a:extLst>
          </p:cNvPr>
          <p:cNvSpPr/>
          <p:nvPr/>
        </p:nvSpPr>
        <p:spPr>
          <a:xfrm>
            <a:off x="8018690" y="1338578"/>
            <a:ext cx="1816361" cy="2528232"/>
          </a:xfrm>
          <a:prstGeom prst="rect">
            <a:avLst/>
          </a:prstGeom>
          <a:solidFill>
            <a:srgbClr val="F0FAD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tLang="ja-JP" sz="1463" dirty="0"/>
          </a:p>
          <a:p>
            <a:pPr algn="ctr"/>
            <a:endParaRPr lang="en-US" altLang="ja-JP" sz="1463" dirty="0"/>
          </a:p>
          <a:p>
            <a:pPr algn="ctr"/>
            <a:endParaRPr lang="en-US" altLang="ja-JP" sz="1463" dirty="0"/>
          </a:p>
          <a:p>
            <a:pPr algn="ctr"/>
            <a:endParaRPr lang="en-US" altLang="ja-JP" sz="1463" dirty="0"/>
          </a:p>
          <a:p>
            <a:pPr algn="ctr"/>
            <a:endParaRPr lang="en-US" altLang="ja-JP" sz="1463" dirty="0"/>
          </a:p>
          <a:p>
            <a:pPr algn="ctr"/>
            <a:endParaRPr lang="en-US" altLang="ja-JP" sz="1463" dirty="0"/>
          </a:p>
          <a:p>
            <a:pPr algn="ctr"/>
            <a:endParaRPr lang="en-US" altLang="ja-JP" sz="1463" dirty="0"/>
          </a:p>
          <a:p>
            <a:pPr algn="ctr"/>
            <a:endParaRPr lang="en-US" altLang="ja-JP" sz="1463" dirty="0"/>
          </a:p>
          <a:p>
            <a:pPr algn="ctr"/>
            <a:endParaRPr lang="en-US" altLang="ja-JP" sz="1463" dirty="0"/>
          </a:p>
          <a:p>
            <a:pPr algn="ctr"/>
            <a:endParaRPr lang="en-US" altLang="ja-JP" sz="1463" dirty="0"/>
          </a:p>
        </p:txBody>
      </p:sp>
      <p:pic>
        <p:nvPicPr>
          <p:cNvPr id="11" name="図 10">
            <a:extLst>
              <a:ext uri="{FF2B5EF4-FFF2-40B4-BE49-F238E27FC236}">
                <a16:creationId xmlns:a16="http://schemas.microsoft.com/office/drawing/2014/main" id="{D4F0C474-BA77-5326-0D74-3B2BDE076559}"/>
              </a:ext>
            </a:extLst>
          </p:cNvPr>
          <p:cNvPicPr>
            <a:picLocks noChangeAspect="1"/>
          </p:cNvPicPr>
          <p:nvPr/>
        </p:nvPicPr>
        <p:blipFill>
          <a:blip r:embed="rId2"/>
          <a:srcRect l="33746" t="7857" r="16349" b="6191"/>
          <a:stretch/>
        </p:blipFill>
        <p:spPr>
          <a:xfrm>
            <a:off x="8081795" y="1429134"/>
            <a:ext cx="1690151" cy="2328796"/>
          </a:xfrm>
          <a:prstGeom prst="rect">
            <a:avLst/>
          </a:prstGeom>
          <a:ln w="12700">
            <a:solidFill>
              <a:schemeClr val="tx1"/>
            </a:solidFill>
          </a:ln>
        </p:spPr>
      </p:pic>
    </p:spTree>
    <p:extLst>
      <p:ext uri="{BB962C8B-B14F-4D97-AF65-F5344CB8AC3E}">
        <p14:creationId xmlns:p14="http://schemas.microsoft.com/office/powerpoint/2010/main" val="397916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711C49C-E822-BAF4-555A-7C3DD38C7FE1}"/>
              </a:ext>
            </a:extLst>
          </p:cNvPr>
          <p:cNvSpPr/>
          <p:nvPr/>
        </p:nvSpPr>
        <p:spPr>
          <a:xfrm>
            <a:off x="120650" y="766763"/>
            <a:ext cx="9601200" cy="457200"/>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950" dirty="0">
                <a:latin typeface="FG角ｺﾞｼｯｸ体Ca-B" panose="020B0809000000000000" pitchFamily="49" charset="-128"/>
                <a:ea typeface="FG角ｺﾞｼｯｸ体Ca-B" panose="020B0809000000000000" pitchFamily="49" charset="-128"/>
              </a:rPr>
              <a:t>令和７年度　滝沢市当初予算規模</a:t>
            </a:r>
          </a:p>
        </p:txBody>
      </p:sp>
      <p:graphicFrame>
        <p:nvGraphicFramePr>
          <p:cNvPr id="2" name="表 1">
            <a:extLst>
              <a:ext uri="{FF2B5EF4-FFF2-40B4-BE49-F238E27FC236}">
                <a16:creationId xmlns:a16="http://schemas.microsoft.com/office/drawing/2014/main" id="{59D11CFF-7B9D-6771-00A5-F0A8C6D9F1A9}"/>
              </a:ext>
            </a:extLst>
          </p:cNvPr>
          <p:cNvGraphicFramePr>
            <a:graphicFrameLocks noGrp="1"/>
          </p:cNvGraphicFramePr>
          <p:nvPr>
            <p:extLst>
              <p:ext uri="{D42A27DB-BD31-4B8C-83A1-F6EECF244321}">
                <p14:modId xmlns:p14="http://schemas.microsoft.com/office/powerpoint/2010/main" val="4144155853"/>
              </p:ext>
            </p:extLst>
          </p:nvPr>
        </p:nvGraphicFramePr>
        <p:xfrm>
          <a:off x="120650" y="1730830"/>
          <a:ext cx="9508224" cy="4072960"/>
        </p:xfrm>
        <a:graphic>
          <a:graphicData uri="http://schemas.openxmlformats.org/drawingml/2006/table">
            <a:tbl>
              <a:tblPr firstRow="1" bandRow="1">
                <a:tableStyleId>{5C22544A-7EE6-4342-B048-85BDC9FD1C3A}</a:tableStyleId>
              </a:tblPr>
              <a:tblGrid>
                <a:gridCol w="476925">
                  <a:extLst>
                    <a:ext uri="{9D8B030D-6E8A-4147-A177-3AD203B41FA5}">
                      <a16:colId xmlns:a16="http://schemas.microsoft.com/office/drawing/2014/main" val="2743142418"/>
                    </a:ext>
                  </a:extLst>
                </a:gridCol>
                <a:gridCol w="3363741">
                  <a:extLst>
                    <a:ext uri="{9D8B030D-6E8A-4147-A177-3AD203B41FA5}">
                      <a16:colId xmlns:a16="http://schemas.microsoft.com/office/drawing/2014/main" val="1825248947"/>
                    </a:ext>
                  </a:extLst>
                </a:gridCol>
                <a:gridCol w="1416890">
                  <a:extLst>
                    <a:ext uri="{9D8B030D-6E8A-4147-A177-3AD203B41FA5}">
                      <a16:colId xmlns:a16="http://schemas.microsoft.com/office/drawing/2014/main" val="2849794230"/>
                    </a:ext>
                  </a:extLst>
                </a:gridCol>
                <a:gridCol w="1416890">
                  <a:extLst>
                    <a:ext uri="{9D8B030D-6E8A-4147-A177-3AD203B41FA5}">
                      <a16:colId xmlns:a16="http://schemas.microsoft.com/office/drawing/2014/main" val="2102529443"/>
                    </a:ext>
                  </a:extLst>
                </a:gridCol>
                <a:gridCol w="1416890">
                  <a:extLst>
                    <a:ext uri="{9D8B030D-6E8A-4147-A177-3AD203B41FA5}">
                      <a16:colId xmlns:a16="http://schemas.microsoft.com/office/drawing/2014/main" val="3470778708"/>
                    </a:ext>
                  </a:extLst>
                </a:gridCol>
                <a:gridCol w="1416890">
                  <a:extLst>
                    <a:ext uri="{9D8B030D-6E8A-4147-A177-3AD203B41FA5}">
                      <a16:colId xmlns:a16="http://schemas.microsoft.com/office/drawing/2014/main" val="3298385698"/>
                    </a:ext>
                  </a:extLst>
                </a:gridCol>
              </a:tblGrid>
              <a:tr h="374347">
                <a:tc gridSpan="2">
                  <a:txBody>
                    <a:bodyPr/>
                    <a:lstStyle/>
                    <a:p>
                      <a:pPr algn="ctr"/>
                      <a:r>
                        <a:rPr kumimoji="1" lang="ja-JP" altLang="en-US" sz="1200" dirty="0"/>
                        <a:t>会計区分</a:t>
                      </a:r>
                    </a:p>
                  </a:txBody>
                  <a:tcPr marL="74295" marR="74295" marT="37148" marB="37148" anchor="ctr"/>
                </a:tc>
                <a:tc hMerge="1">
                  <a:txBody>
                    <a:bodyPr/>
                    <a:lstStyle/>
                    <a:p>
                      <a:endParaRPr kumimoji="1" lang="ja-JP" altLang="en-US" dirty="0"/>
                    </a:p>
                  </a:txBody>
                  <a:tcPr/>
                </a:tc>
                <a:tc>
                  <a:txBody>
                    <a:bodyPr/>
                    <a:lstStyle/>
                    <a:p>
                      <a:pPr algn="ctr"/>
                      <a:r>
                        <a:rPr kumimoji="1" lang="ja-JP" altLang="en-US" sz="1200" dirty="0"/>
                        <a:t>本年度予算額</a:t>
                      </a:r>
                    </a:p>
                  </a:txBody>
                  <a:tcPr marL="74295" marR="74295" marT="37148" marB="37148" anchor="ctr"/>
                </a:tc>
                <a:tc>
                  <a:txBody>
                    <a:bodyPr/>
                    <a:lstStyle/>
                    <a:p>
                      <a:pPr algn="ctr"/>
                      <a:r>
                        <a:rPr kumimoji="1" lang="ja-JP" altLang="en-US" sz="1200" dirty="0"/>
                        <a:t>前年度予算額</a:t>
                      </a:r>
                    </a:p>
                  </a:txBody>
                  <a:tcPr marL="74295" marR="74295" marT="37148" marB="37148" anchor="ctr"/>
                </a:tc>
                <a:tc>
                  <a:txBody>
                    <a:bodyPr/>
                    <a:lstStyle/>
                    <a:p>
                      <a:pPr algn="ctr"/>
                      <a:r>
                        <a:rPr kumimoji="1" lang="ja-JP" altLang="en-US" sz="1200" dirty="0"/>
                        <a:t>増減額</a:t>
                      </a:r>
                    </a:p>
                  </a:txBody>
                  <a:tcPr marL="74295" marR="74295" marT="37148" marB="37148" anchor="ctr"/>
                </a:tc>
                <a:tc>
                  <a:txBody>
                    <a:bodyPr/>
                    <a:lstStyle/>
                    <a:p>
                      <a:pPr algn="ctr"/>
                      <a:r>
                        <a:rPr kumimoji="1" lang="ja-JP" altLang="en-US" sz="1200" dirty="0"/>
                        <a:t>増減率</a:t>
                      </a:r>
                    </a:p>
                  </a:txBody>
                  <a:tcPr marL="74295" marR="74295" marT="37148" marB="37148" anchor="ctr"/>
                </a:tc>
                <a:extLst>
                  <a:ext uri="{0D108BD9-81ED-4DB2-BD59-A6C34878D82A}">
                    <a16:rowId xmlns:a16="http://schemas.microsoft.com/office/drawing/2014/main" val="1567124302"/>
                  </a:ext>
                </a:extLst>
              </a:tr>
              <a:tr h="374347">
                <a:tc gridSpan="2">
                  <a:txBody>
                    <a:bodyPr/>
                    <a:lstStyle/>
                    <a:p>
                      <a:r>
                        <a:rPr kumimoji="1" lang="ja-JP" altLang="en-US" sz="1200" dirty="0"/>
                        <a:t>一般会計</a:t>
                      </a:r>
                    </a:p>
                  </a:txBody>
                  <a:tcPr marL="74295" marR="74295" marT="37148" marB="37148" anchor="ctr"/>
                </a:tc>
                <a:tc hMerge="1">
                  <a:txBody>
                    <a:bodyPr/>
                    <a:lstStyle/>
                    <a:p>
                      <a:endParaRPr kumimoji="1" lang="ja-JP" altLang="en-US" dirty="0"/>
                    </a:p>
                  </a:txBody>
                  <a:tcPr/>
                </a:tc>
                <a:tc>
                  <a:txBody>
                    <a:bodyPr/>
                    <a:lstStyle/>
                    <a:p>
                      <a:pPr algn="r"/>
                      <a:r>
                        <a:rPr kumimoji="1" lang="en-US" altLang="ja-JP" sz="1200" dirty="0"/>
                        <a:t>22,252,000</a:t>
                      </a:r>
                      <a:endParaRPr kumimoji="1" lang="ja-JP" altLang="en-US" sz="1200" dirty="0"/>
                    </a:p>
                  </a:txBody>
                  <a:tcPr marL="74295" marR="74295" marT="37148" marB="37148" anchor="ctr"/>
                </a:tc>
                <a:tc>
                  <a:txBody>
                    <a:bodyPr/>
                    <a:lstStyle/>
                    <a:p>
                      <a:pPr algn="r"/>
                      <a:r>
                        <a:rPr kumimoji="1" lang="en-US" altLang="ja-JP" sz="1200" dirty="0"/>
                        <a:t>20,500,000</a:t>
                      </a:r>
                      <a:endParaRPr kumimoji="1" lang="ja-JP" altLang="en-US" sz="1200" dirty="0"/>
                    </a:p>
                  </a:txBody>
                  <a:tcPr marL="74295" marR="74295" marT="37148" marB="37148" anchor="ctr"/>
                </a:tc>
                <a:tc>
                  <a:txBody>
                    <a:bodyPr/>
                    <a:lstStyle/>
                    <a:p>
                      <a:pPr algn="r"/>
                      <a:r>
                        <a:rPr kumimoji="1" lang="en-US" altLang="ja-JP" sz="1200" dirty="0"/>
                        <a:t>1,752,000</a:t>
                      </a:r>
                      <a:endParaRPr kumimoji="1" lang="ja-JP" altLang="en-US" sz="1200" dirty="0"/>
                    </a:p>
                  </a:txBody>
                  <a:tcPr marL="74295" marR="74295" marT="37148" marB="37148" anchor="ctr"/>
                </a:tc>
                <a:tc>
                  <a:txBody>
                    <a:bodyPr/>
                    <a:lstStyle/>
                    <a:p>
                      <a:pPr algn="r"/>
                      <a:r>
                        <a:rPr kumimoji="1" lang="en-US" altLang="ja-JP" sz="1200" dirty="0"/>
                        <a:t>8.5</a:t>
                      </a:r>
                      <a:r>
                        <a:rPr kumimoji="1" lang="ja-JP" altLang="en-US" sz="1200" dirty="0"/>
                        <a:t>％</a:t>
                      </a:r>
                    </a:p>
                  </a:txBody>
                  <a:tcPr marL="74295" marR="74295" marT="37148" marB="37148" anchor="ctr"/>
                </a:tc>
                <a:extLst>
                  <a:ext uri="{0D108BD9-81ED-4DB2-BD59-A6C34878D82A}">
                    <a16:rowId xmlns:a16="http://schemas.microsoft.com/office/drawing/2014/main" val="440816071"/>
                  </a:ext>
                </a:extLst>
              </a:tr>
              <a:tr h="369219">
                <a:tc rowSpan="5">
                  <a:txBody>
                    <a:bodyPr/>
                    <a:lstStyle/>
                    <a:p>
                      <a:r>
                        <a:rPr kumimoji="1" lang="ja-JP" altLang="en-US" sz="1200" dirty="0"/>
                        <a:t>特</a:t>
                      </a:r>
                      <a:endParaRPr kumimoji="1" lang="en-US" altLang="ja-JP" sz="1200" dirty="0"/>
                    </a:p>
                    <a:p>
                      <a:r>
                        <a:rPr kumimoji="1" lang="ja-JP" altLang="en-US" sz="1200" dirty="0"/>
                        <a:t>別</a:t>
                      </a:r>
                      <a:endParaRPr kumimoji="1" lang="en-US" altLang="ja-JP" sz="1200" dirty="0"/>
                    </a:p>
                    <a:p>
                      <a:r>
                        <a:rPr kumimoji="1" lang="ja-JP" altLang="en-US" sz="1200" dirty="0"/>
                        <a:t>会</a:t>
                      </a:r>
                      <a:endParaRPr kumimoji="1" lang="en-US" altLang="ja-JP" sz="1200" dirty="0"/>
                    </a:p>
                    <a:p>
                      <a:r>
                        <a:rPr kumimoji="1" lang="ja-JP" altLang="en-US" sz="1200" dirty="0"/>
                        <a:t>計</a:t>
                      </a:r>
                    </a:p>
                  </a:txBody>
                  <a:tcPr marL="74295" marR="74295" marT="37148" marB="37148"/>
                </a:tc>
                <a:tc>
                  <a:txBody>
                    <a:bodyPr/>
                    <a:lstStyle/>
                    <a:p>
                      <a:r>
                        <a:rPr kumimoji="1" lang="ja-JP" altLang="en-US" sz="1200" dirty="0"/>
                        <a:t>国民健康保険特別会計</a:t>
                      </a:r>
                    </a:p>
                  </a:txBody>
                  <a:tcPr marL="74295" marR="74295" marT="37148" marB="37148" anchor="ctr"/>
                </a:tc>
                <a:tc>
                  <a:txBody>
                    <a:bodyPr/>
                    <a:lstStyle/>
                    <a:p>
                      <a:pPr algn="r"/>
                      <a:r>
                        <a:rPr kumimoji="1" lang="en-US" altLang="ja-JP" sz="1200" dirty="0"/>
                        <a:t>4,503,295</a:t>
                      </a:r>
                      <a:endParaRPr kumimoji="1" lang="ja-JP" altLang="en-US" sz="1200" dirty="0"/>
                    </a:p>
                  </a:txBody>
                  <a:tcPr marL="74295" marR="74295" marT="37148" marB="37148" anchor="ctr"/>
                </a:tc>
                <a:tc>
                  <a:txBody>
                    <a:bodyPr/>
                    <a:lstStyle/>
                    <a:p>
                      <a:pPr algn="r"/>
                      <a:r>
                        <a:rPr kumimoji="1" lang="en-US" altLang="ja-JP" sz="1200" dirty="0"/>
                        <a:t>4,450,543</a:t>
                      </a:r>
                      <a:endParaRPr kumimoji="1" lang="ja-JP" altLang="en-US" sz="1200" dirty="0"/>
                    </a:p>
                  </a:txBody>
                  <a:tcPr marL="74295" marR="74295" marT="37148" marB="37148" anchor="ctr"/>
                </a:tc>
                <a:tc>
                  <a:txBody>
                    <a:bodyPr/>
                    <a:lstStyle/>
                    <a:p>
                      <a:pPr algn="r"/>
                      <a:r>
                        <a:rPr kumimoji="1" lang="en-US" altLang="ja-JP" sz="1200" dirty="0"/>
                        <a:t>52,752</a:t>
                      </a:r>
                      <a:endParaRPr kumimoji="1" lang="ja-JP" altLang="en-US" sz="1200" dirty="0"/>
                    </a:p>
                  </a:txBody>
                  <a:tcPr marL="74295" marR="74295" marT="37148" marB="37148" anchor="ctr"/>
                </a:tc>
                <a:tc>
                  <a:txBody>
                    <a:bodyPr/>
                    <a:lstStyle/>
                    <a:p>
                      <a:pPr algn="r"/>
                      <a:r>
                        <a:rPr kumimoji="1" lang="en-US" altLang="ja-JP" sz="1200" dirty="0"/>
                        <a:t>1.2</a:t>
                      </a:r>
                      <a:r>
                        <a:rPr kumimoji="1" lang="ja-JP" altLang="en-US" sz="1200" dirty="0"/>
                        <a:t>％</a:t>
                      </a:r>
                    </a:p>
                  </a:txBody>
                  <a:tcPr marL="74295" marR="74295" marT="37148" marB="37148" anchor="ctr"/>
                </a:tc>
                <a:extLst>
                  <a:ext uri="{0D108BD9-81ED-4DB2-BD59-A6C34878D82A}">
                    <a16:rowId xmlns:a16="http://schemas.microsoft.com/office/drawing/2014/main" val="1881952147"/>
                  </a:ext>
                </a:extLst>
              </a:tr>
              <a:tr h="369219">
                <a:tc vMerge="1">
                  <a:txBody>
                    <a:bodyPr/>
                    <a:lstStyle/>
                    <a:p>
                      <a:endParaRPr kumimoji="1" lang="ja-JP" altLang="en-US" dirty="0"/>
                    </a:p>
                  </a:txBody>
                  <a:tcPr/>
                </a:tc>
                <a:tc>
                  <a:txBody>
                    <a:bodyPr/>
                    <a:lstStyle/>
                    <a:p>
                      <a:r>
                        <a:rPr kumimoji="1" lang="ja-JP" altLang="en-US" sz="1200" dirty="0"/>
                        <a:t>後期高齢者医療特別会計</a:t>
                      </a:r>
                    </a:p>
                  </a:txBody>
                  <a:tcPr marL="74295" marR="74295" marT="37148" marB="37148" anchor="ctr"/>
                </a:tc>
                <a:tc>
                  <a:txBody>
                    <a:bodyPr/>
                    <a:lstStyle/>
                    <a:p>
                      <a:pPr algn="r"/>
                      <a:r>
                        <a:rPr kumimoji="1" lang="en-US" altLang="ja-JP" sz="1200" dirty="0"/>
                        <a:t>637,887</a:t>
                      </a:r>
                      <a:endParaRPr kumimoji="1" lang="ja-JP" altLang="en-US" sz="1200" dirty="0"/>
                    </a:p>
                  </a:txBody>
                  <a:tcPr marL="74295" marR="74295" marT="37148" marB="37148" anchor="ctr"/>
                </a:tc>
                <a:tc>
                  <a:txBody>
                    <a:bodyPr/>
                    <a:lstStyle/>
                    <a:p>
                      <a:pPr algn="r"/>
                      <a:r>
                        <a:rPr kumimoji="1" lang="en-US" altLang="ja-JP" sz="1200" dirty="0"/>
                        <a:t>579,928</a:t>
                      </a:r>
                      <a:endParaRPr kumimoji="1" lang="ja-JP" altLang="en-US" sz="1200" dirty="0"/>
                    </a:p>
                  </a:txBody>
                  <a:tcPr marL="74295" marR="74295" marT="37148" marB="37148" anchor="ctr"/>
                </a:tc>
                <a:tc>
                  <a:txBody>
                    <a:bodyPr/>
                    <a:lstStyle/>
                    <a:p>
                      <a:pPr algn="r"/>
                      <a:r>
                        <a:rPr kumimoji="1" lang="en-US" altLang="ja-JP" sz="1200" dirty="0"/>
                        <a:t>57,959</a:t>
                      </a:r>
                      <a:endParaRPr kumimoji="1" lang="ja-JP" altLang="en-US" sz="1200" dirty="0"/>
                    </a:p>
                  </a:txBody>
                  <a:tcPr marL="74295" marR="74295" marT="37148" marB="37148" anchor="ctr"/>
                </a:tc>
                <a:tc>
                  <a:txBody>
                    <a:bodyPr/>
                    <a:lstStyle/>
                    <a:p>
                      <a:pPr algn="r"/>
                      <a:r>
                        <a:rPr kumimoji="1" lang="en-US" altLang="ja-JP" sz="1200" dirty="0"/>
                        <a:t>10.0</a:t>
                      </a:r>
                      <a:r>
                        <a:rPr kumimoji="1" lang="ja-JP" altLang="en-US" sz="1200" dirty="0"/>
                        <a:t>％</a:t>
                      </a:r>
                    </a:p>
                  </a:txBody>
                  <a:tcPr marL="74295" marR="74295" marT="37148" marB="37148" anchor="ctr"/>
                </a:tc>
                <a:extLst>
                  <a:ext uri="{0D108BD9-81ED-4DB2-BD59-A6C34878D82A}">
                    <a16:rowId xmlns:a16="http://schemas.microsoft.com/office/drawing/2014/main" val="2872779885"/>
                  </a:ext>
                </a:extLst>
              </a:tr>
              <a:tr h="369219">
                <a:tc vMerge="1">
                  <a:txBody>
                    <a:bodyPr/>
                    <a:lstStyle/>
                    <a:p>
                      <a:endParaRPr kumimoji="1" lang="ja-JP" altLang="en-US" dirty="0"/>
                    </a:p>
                  </a:txBody>
                  <a:tcPr/>
                </a:tc>
                <a:tc>
                  <a:txBody>
                    <a:bodyPr/>
                    <a:lstStyle/>
                    <a:p>
                      <a:r>
                        <a:rPr kumimoji="1" lang="ja-JP" altLang="en-US" sz="1200" dirty="0"/>
                        <a:t>介護保険特別会計</a:t>
                      </a:r>
                    </a:p>
                  </a:txBody>
                  <a:tcPr marL="74295" marR="74295" marT="37148" marB="37148" anchor="ctr"/>
                </a:tc>
                <a:tc>
                  <a:txBody>
                    <a:bodyPr/>
                    <a:lstStyle/>
                    <a:p>
                      <a:pPr algn="r"/>
                      <a:r>
                        <a:rPr kumimoji="1" lang="en-US" altLang="ja-JP" sz="1200" dirty="0"/>
                        <a:t>4,522,978</a:t>
                      </a:r>
                      <a:endParaRPr kumimoji="1" lang="ja-JP" altLang="en-US" sz="1200" dirty="0"/>
                    </a:p>
                  </a:txBody>
                  <a:tcPr marL="74295" marR="74295" marT="37148" marB="37148" anchor="ctr"/>
                </a:tc>
                <a:tc>
                  <a:txBody>
                    <a:bodyPr/>
                    <a:lstStyle/>
                    <a:p>
                      <a:pPr algn="r"/>
                      <a:r>
                        <a:rPr kumimoji="1" lang="en-US" altLang="ja-JP" sz="1200" dirty="0"/>
                        <a:t>4,414,945</a:t>
                      </a:r>
                      <a:endParaRPr kumimoji="1" lang="ja-JP" altLang="en-US" sz="1200" dirty="0"/>
                    </a:p>
                  </a:txBody>
                  <a:tcPr marL="74295" marR="74295" marT="37148" marB="37148" anchor="ctr"/>
                </a:tc>
                <a:tc>
                  <a:txBody>
                    <a:bodyPr/>
                    <a:lstStyle/>
                    <a:p>
                      <a:pPr algn="r"/>
                      <a:r>
                        <a:rPr kumimoji="1" lang="en-US" altLang="ja-JP" sz="1200" dirty="0"/>
                        <a:t>108,033</a:t>
                      </a:r>
                      <a:endParaRPr kumimoji="1" lang="ja-JP" altLang="en-US" sz="1200" dirty="0"/>
                    </a:p>
                  </a:txBody>
                  <a:tcPr marL="74295" marR="74295" marT="37148" marB="37148" anchor="ctr"/>
                </a:tc>
                <a:tc>
                  <a:txBody>
                    <a:bodyPr/>
                    <a:lstStyle/>
                    <a:p>
                      <a:pPr algn="r"/>
                      <a:r>
                        <a:rPr kumimoji="1" lang="en-US" altLang="ja-JP" sz="1200" dirty="0"/>
                        <a:t>2.4</a:t>
                      </a:r>
                      <a:r>
                        <a:rPr kumimoji="1" lang="ja-JP" altLang="en-US" sz="1200" dirty="0"/>
                        <a:t>％</a:t>
                      </a:r>
                    </a:p>
                  </a:txBody>
                  <a:tcPr marL="74295" marR="74295" marT="37148" marB="37148" anchor="ctr"/>
                </a:tc>
                <a:extLst>
                  <a:ext uri="{0D108BD9-81ED-4DB2-BD59-A6C34878D82A}">
                    <a16:rowId xmlns:a16="http://schemas.microsoft.com/office/drawing/2014/main" val="4180852634"/>
                  </a:ext>
                </a:extLst>
              </a:tr>
              <a:tr h="365388">
                <a:tc vMerge="1">
                  <a:txBody>
                    <a:bodyPr/>
                    <a:lstStyle/>
                    <a:p>
                      <a:endParaRPr kumimoji="1" lang="ja-JP" altLang="en-US" dirty="0"/>
                    </a:p>
                  </a:txBody>
                  <a:tcPr/>
                </a:tc>
                <a:tc>
                  <a:txBody>
                    <a:bodyPr/>
                    <a:lstStyle/>
                    <a:p>
                      <a:r>
                        <a:rPr kumimoji="1" lang="ja-JP" altLang="en-US" sz="1200" dirty="0"/>
                        <a:t>介護保険介護サービス事業特別会計</a:t>
                      </a:r>
                    </a:p>
                  </a:txBody>
                  <a:tcPr marL="74295" marR="74295" marT="37148" marB="37148" anchor="ctr"/>
                </a:tc>
                <a:tc>
                  <a:txBody>
                    <a:bodyPr/>
                    <a:lstStyle/>
                    <a:p>
                      <a:pPr algn="r"/>
                      <a:r>
                        <a:rPr kumimoji="1" lang="en-US" altLang="ja-JP" sz="1200" dirty="0"/>
                        <a:t>6,657</a:t>
                      </a:r>
                      <a:endParaRPr kumimoji="1" lang="ja-JP" altLang="en-US" sz="1200" dirty="0"/>
                    </a:p>
                  </a:txBody>
                  <a:tcPr marL="74295" marR="74295" marT="37148" marB="37148" anchor="ctr"/>
                </a:tc>
                <a:tc>
                  <a:txBody>
                    <a:bodyPr/>
                    <a:lstStyle/>
                    <a:p>
                      <a:pPr algn="r"/>
                      <a:r>
                        <a:rPr kumimoji="1" lang="en-US" altLang="ja-JP" sz="1200" dirty="0"/>
                        <a:t>6,083</a:t>
                      </a:r>
                      <a:endParaRPr kumimoji="1" lang="ja-JP" altLang="en-US" sz="1200" dirty="0"/>
                    </a:p>
                  </a:txBody>
                  <a:tcPr marL="74295" marR="74295" marT="37148" marB="37148" anchor="ctr"/>
                </a:tc>
                <a:tc>
                  <a:txBody>
                    <a:bodyPr/>
                    <a:lstStyle/>
                    <a:p>
                      <a:pPr algn="r"/>
                      <a:r>
                        <a:rPr kumimoji="1" lang="en-US" altLang="ja-JP" sz="1200" dirty="0"/>
                        <a:t>574</a:t>
                      </a:r>
                      <a:endParaRPr kumimoji="1" lang="ja-JP" altLang="en-US" sz="1200" dirty="0"/>
                    </a:p>
                  </a:txBody>
                  <a:tcPr marL="74295" marR="74295" marT="37148" marB="37148" anchor="ctr"/>
                </a:tc>
                <a:tc>
                  <a:txBody>
                    <a:bodyPr/>
                    <a:lstStyle/>
                    <a:p>
                      <a:pPr algn="r"/>
                      <a:r>
                        <a:rPr kumimoji="1" lang="en-US" altLang="ja-JP" sz="1200" dirty="0"/>
                        <a:t>9.4</a:t>
                      </a:r>
                      <a:r>
                        <a:rPr kumimoji="1" lang="ja-JP" altLang="en-US" sz="1200" dirty="0"/>
                        <a:t>％</a:t>
                      </a:r>
                    </a:p>
                  </a:txBody>
                  <a:tcPr marL="74295" marR="74295" marT="37148" marB="37148" anchor="ctr"/>
                </a:tc>
                <a:extLst>
                  <a:ext uri="{0D108BD9-81ED-4DB2-BD59-A6C34878D82A}">
                    <a16:rowId xmlns:a16="http://schemas.microsoft.com/office/drawing/2014/main" val="4223874350"/>
                  </a:ext>
                </a:extLst>
              </a:tr>
              <a:tr h="369219">
                <a:tc vMerge="1">
                  <a:txBody>
                    <a:bodyPr/>
                    <a:lstStyle/>
                    <a:p>
                      <a:endParaRPr kumimoji="1" lang="ja-JP" altLang="en-US" dirty="0"/>
                    </a:p>
                  </a:txBody>
                  <a:tcPr/>
                </a:tc>
                <a:tc>
                  <a:txBody>
                    <a:bodyPr/>
                    <a:lstStyle/>
                    <a:p>
                      <a:pPr algn="ctr"/>
                      <a:r>
                        <a:rPr kumimoji="1" lang="ja-JP" altLang="en-US" sz="1200" dirty="0"/>
                        <a:t>小計</a:t>
                      </a:r>
                    </a:p>
                  </a:txBody>
                  <a:tcPr marL="74295" marR="74295" marT="37148" marB="37148" anchor="ctr"/>
                </a:tc>
                <a:tc>
                  <a:txBody>
                    <a:bodyPr/>
                    <a:lstStyle/>
                    <a:p>
                      <a:pPr algn="r"/>
                      <a:r>
                        <a:rPr kumimoji="1" lang="en-US" altLang="ja-JP" sz="1200" dirty="0"/>
                        <a:t>9,670,817</a:t>
                      </a:r>
                      <a:endParaRPr kumimoji="1" lang="ja-JP" altLang="en-US" sz="1200" dirty="0"/>
                    </a:p>
                  </a:txBody>
                  <a:tcPr marL="74295" marR="74295" marT="37148" marB="37148" anchor="ctr"/>
                </a:tc>
                <a:tc>
                  <a:txBody>
                    <a:bodyPr/>
                    <a:lstStyle/>
                    <a:p>
                      <a:pPr algn="r"/>
                      <a:r>
                        <a:rPr kumimoji="1" lang="en-US" altLang="ja-JP" sz="1200" dirty="0"/>
                        <a:t>9,451,499</a:t>
                      </a:r>
                      <a:endParaRPr kumimoji="1" lang="ja-JP" altLang="en-US" sz="1200" dirty="0"/>
                    </a:p>
                  </a:txBody>
                  <a:tcPr marL="74295" marR="74295" marT="37148" marB="37148" anchor="ctr"/>
                </a:tc>
                <a:tc>
                  <a:txBody>
                    <a:bodyPr/>
                    <a:lstStyle/>
                    <a:p>
                      <a:pPr algn="r"/>
                      <a:r>
                        <a:rPr kumimoji="1" lang="en-US" altLang="ja-JP" sz="1200" dirty="0"/>
                        <a:t>219,318</a:t>
                      </a:r>
                      <a:endParaRPr kumimoji="1" lang="ja-JP" altLang="en-US" sz="1200" dirty="0"/>
                    </a:p>
                  </a:txBody>
                  <a:tcPr marL="74295" marR="74295" marT="37148" marB="37148" anchor="ctr"/>
                </a:tc>
                <a:tc>
                  <a:txBody>
                    <a:bodyPr/>
                    <a:lstStyle/>
                    <a:p>
                      <a:pPr algn="r"/>
                      <a:r>
                        <a:rPr kumimoji="1" lang="en-US" altLang="ja-JP" sz="1200" dirty="0"/>
                        <a:t>2.3</a:t>
                      </a:r>
                      <a:r>
                        <a:rPr kumimoji="1" lang="ja-JP" altLang="en-US" sz="1200" dirty="0"/>
                        <a:t>％</a:t>
                      </a:r>
                    </a:p>
                  </a:txBody>
                  <a:tcPr marL="74295" marR="74295" marT="37148" marB="37148" anchor="ctr"/>
                </a:tc>
                <a:extLst>
                  <a:ext uri="{0D108BD9-81ED-4DB2-BD59-A6C34878D82A}">
                    <a16:rowId xmlns:a16="http://schemas.microsoft.com/office/drawing/2014/main" val="2112869255"/>
                  </a:ext>
                </a:extLst>
              </a:tr>
              <a:tr h="369219">
                <a:tc rowSpan="3">
                  <a:txBody>
                    <a:bodyPr/>
                    <a:lstStyle/>
                    <a:p>
                      <a:r>
                        <a:rPr kumimoji="1" lang="ja-JP" altLang="en-US" sz="1200" dirty="0"/>
                        <a:t>企業会計</a:t>
                      </a:r>
                    </a:p>
                  </a:txBody>
                  <a:tcPr marL="74295" marR="74295" marT="37148" marB="37148"/>
                </a:tc>
                <a:tc>
                  <a:txBody>
                    <a:bodyPr/>
                    <a:lstStyle/>
                    <a:p>
                      <a:r>
                        <a:rPr kumimoji="1" lang="ja-JP" altLang="en-US" sz="1200" dirty="0"/>
                        <a:t>水道事業会計</a:t>
                      </a:r>
                    </a:p>
                  </a:txBody>
                  <a:tcPr marL="74295" marR="74295" marT="37148" marB="37148" anchor="ctr"/>
                </a:tc>
                <a:tc>
                  <a:txBody>
                    <a:bodyPr/>
                    <a:lstStyle/>
                    <a:p>
                      <a:pPr algn="r"/>
                      <a:r>
                        <a:rPr kumimoji="1" lang="en-US" altLang="ja-JP" sz="1200" dirty="0"/>
                        <a:t>1,728,161</a:t>
                      </a:r>
                      <a:endParaRPr kumimoji="1" lang="ja-JP" altLang="en-US" sz="1200" dirty="0"/>
                    </a:p>
                  </a:txBody>
                  <a:tcPr marL="74295" marR="74295" marT="37148" marB="37148" anchor="ctr"/>
                </a:tc>
                <a:tc>
                  <a:txBody>
                    <a:bodyPr/>
                    <a:lstStyle/>
                    <a:p>
                      <a:pPr algn="r"/>
                      <a:r>
                        <a:rPr kumimoji="1" lang="en-US" altLang="ja-JP" sz="1200" dirty="0"/>
                        <a:t>1,636,141</a:t>
                      </a:r>
                      <a:endParaRPr kumimoji="1" lang="ja-JP" altLang="en-US" sz="1200" dirty="0"/>
                    </a:p>
                  </a:txBody>
                  <a:tcPr marL="74295" marR="74295" marT="37148" marB="37148" anchor="ctr"/>
                </a:tc>
                <a:tc>
                  <a:txBody>
                    <a:bodyPr/>
                    <a:lstStyle/>
                    <a:p>
                      <a:pPr algn="r"/>
                      <a:r>
                        <a:rPr kumimoji="1" lang="en-US" altLang="ja-JP" sz="1200" dirty="0"/>
                        <a:t>92,020</a:t>
                      </a:r>
                      <a:endParaRPr kumimoji="1" lang="ja-JP" altLang="en-US" sz="1200" dirty="0"/>
                    </a:p>
                  </a:txBody>
                  <a:tcPr marL="74295" marR="74295" marT="37148" marB="37148" anchor="ctr"/>
                </a:tc>
                <a:tc>
                  <a:txBody>
                    <a:bodyPr/>
                    <a:lstStyle/>
                    <a:p>
                      <a:pPr algn="r"/>
                      <a:r>
                        <a:rPr kumimoji="1" lang="en-US" altLang="ja-JP" sz="1200" dirty="0"/>
                        <a:t>5.6</a:t>
                      </a:r>
                      <a:r>
                        <a:rPr kumimoji="1" lang="ja-JP" altLang="en-US" sz="1200" dirty="0"/>
                        <a:t>％</a:t>
                      </a:r>
                    </a:p>
                  </a:txBody>
                  <a:tcPr marL="74295" marR="74295" marT="37148" marB="37148" anchor="ctr"/>
                </a:tc>
                <a:extLst>
                  <a:ext uri="{0D108BD9-81ED-4DB2-BD59-A6C34878D82A}">
                    <a16:rowId xmlns:a16="http://schemas.microsoft.com/office/drawing/2014/main" val="3370182207"/>
                  </a:ext>
                </a:extLst>
              </a:tr>
              <a:tr h="369219">
                <a:tc vMerge="1">
                  <a:txBody>
                    <a:bodyPr/>
                    <a:lstStyle/>
                    <a:p>
                      <a:endParaRPr kumimoji="1" lang="ja-JP" altLang="en-US" dirty="0"/>
                    </a:p>
                  </a:txBody>
                  <a:tcPr/>
                </a:tc>
                <a:tc>
                  <a:txBody>
                    <a:bodyPr/>
                    <a:lstStyle/>
                    <a:p>
                      <a:r>
                        <a:rPr kumimoji="1" lang="ja-JP" altLang="en-US" sz="1200" dirty="0"/>
                        <a:t>下水道事業会計</a:t>
                      </a:r>
                    </a:p>
                  </a:txBody>
                  <a:tcPr marL="74295" marR="74295" marT="37148" marB="37148" anchor="ctr"/>
                </a:tc>
                <a:tc>
                  <a:txBody>
                    <a:bodyPr/>
                    <a:lstStyle/>
                    <a:p>
                      <a:pPr algn="r"/>
                      <a:r>
                        <a:rPr kumimoji="1" lang="en-US" altLang="ja-JP" sz="1200" dirty="0"/>
                        <a:t>1,746,809</a:t>
                      </a:r>
                      <a:endParaRPr kumimoji="1" lang="ja-JP" altLang="en-US" sz="1200" dirty="0"/>
                    </a:p>
                  </a:txBody>
                  <a:tcPr marL="74295" marR="74295" marT="37148" marB="37148" anchor="ctr"/>
                </a:tc>
                <a:tc>
                  <a:txBody>
                    <a:bodyPr/>
                    <a:lstStyle/>
                    <a:p>
                      <a:pPr algn="r"/>
                      <a:r>
                        <a:rPr kumimoji="1" lang="en-US" altLang="ja-JP" sz="1200" dirty="0"/>
                        <a:t>1,628,665</a:t>
                      </a:r>
                      <a:endParaRPr kumimoji="1" lang="ja-JP" altLang="en-US" sz="1200" dirty="0"/>
                    </a:p>
                  </a:txBody>
                  <a:tcPr marL="74295" marR="74295" marT="37148" marB="37148" anchor="ctr"/>
                </a:tc>
                <a:tc>
                  <a:txBody>
                    <a:bodyPr/>
                    <a:lstStyle/>
                    <a:p>
                      <a:pPr algn="r"/>
                      <a:r>
                        <a:rPr kumimoji="1" lang="en-US" altLang="ja-JP" sz="1200" dirty="0"/>
                        <a:t>118,144</a:t>
                      </a:r>
                      <a:endParaRPr kumimoji="1" lang="ja-JP" altLang="en-US" sz="1200" dirty="0"/>
                    </a:p>
                  </a:txBody>
                  <a:tcPr marL="74295" marR="74295" marT="37148" marB="37148" anchor="ctr"/>
                </a:tc>
                <a:tc>
                  <a:txBody>
                    <a:bodyPr/>
                    <a:lstStyle/>
                    <a:p>
                      <a:pPr algn="r"/>
                      <a:r>
                        <a:rPr kumimoji="1" lang="en-US" altLang="ja-JP" sz="1200" dirty="0"/>
                        <a:t>7.3</a:t>
                      </a:r>
                      <a:r>
                        <a:rPr kumimoji="1" lang="ja-JP" altLang="en-US" sz="1200" dirty="0"/>
                        <a:t>％</a:t>
                      </a:r>
                    </a:p>
                  </a:txBody>
                  <a:tcPr marL="74295" marR="74295" marT="37148" marB="37148" anchor="ctr"/>
                </a:tc>
                <a:extLst>
                  <a:ext uri="{0D108BD9-81ED-4DB2-BD59-A6C34878D82A}">
                    <a16:rowId xmlns:a16="http://schemas.microsoft.com/office/drawing/2014/main" val="950006244"/>
                  </a:ext>
                </a:extLst>
              </a:tr>
              <a:tr h="369219">
                <a:tc vMerge="1">
                  <a:txBody>
                    <a:bodyPr/>
                    <a:lstStyle/>
                    <a:p>
                      <a:endParaRPr kumimoji="1" lang="ja-JP" altLang="en-US" dirty="0"/>
                    </a:p>
                  </a:txBody>
                  <a:tcPr/>
                </a:tc>
                <a:tc>
                  <a:txBody>
                    <a:bodyPr/>
                    <a:lstStyle/>
                    <a:p>
                      <a:pPr algn="ctr"/>
                      <a:r>
                        <a:rPr kumimoji="1" lang="ja-JP" altLang="en-US" sz="1200" dirty="0"/>
                        <a:t>小計</a:t>
                      </a:r>
                    </a:p>
                  </a:txBody>
                  <a:tcPr marL="74295" marR="74295" marT="37148" marB="37148" anchor="ctr"/>
                </a:tc>
                <a:tc>
                  <a:txBody>
                    <a:bodyPr/>
                    <a:lstStyle/>
                    <a:p>
                      <a:pPr algn="r"/>
                      <a:r>
                        <a:rPr kumimoji="1" lang="en-US" altLang="ja-JP" sz="1200" dirty="0"/>
                        <a:t>3,474,970</a:t>
                      </a:r>
                      <a:endParaRPr kumimoji="1" lang="ja-JP" altLang="en-US" sz="1200" dirty="0"/>
                    </a:p>
                  </a:txBody>
                  <a:tcPr marL="74295" marR="74295" marT="37148" marB="37148" anchor="ctr"/>
                </a:tc>
                <a:tc>
                  <a:txBody>
                    <a:bodyPr/>
                    <a:lstStyle/>
                    <a:p>
                      <a:pPr algn="r"/>
                      <a:r>
                        <a:rPr kumimoji="1" lang="en-US" altLang="ja-JP" sz="1200" dirty="0"/>
                        <a:t>3,264,806</a:t>
                      </a:r>
                      <a:endParaRPr kumimoji="1" lang="ja-JP" altLang="en-US" sz="1200" dirty="0"/>
                    </a:p>
                  </a:txBody>
                  <a:tcPr marL="74295" marR="74295" marT="37148" marB="37148" anchor="ctr"/>
                </a:tc>
                <a:tc>
                  <a:txBody>
                    <a:bodyPr/>
                    <a:lstStyle/>
                    <a:p>
                      <a:pPr algn="r"/>
                      <a:r>
                        <a:rPr kumimoji="1" lang="en-US" altLang="ja-JP" sz="1200" dirty="0"/>
                        <a:t>210,164</a:t>
                      </a:r>
                      <a:endParaRPr kumimoji="1" lang="ja-JP" altLang="en-US" sz="1200" dirty="0"/>
                    </a:p>
                  </a:txBody>
                  <a:tcPr marL="74295" marR="74295" marT="37148" marB="37148" anchor="ctr"/>
                </a:tc>
                <a:tc>
                  <a:txBody>
                    <a:bodyPr/>
                    <a:lstStyle/>
                    <a:p>
                      <a:pPr algn="r"/>
                      <a:r>
                        <a:rPr kumimoji="1" lang="en-US" altLang="ja-JP" sz="1200" dirty="0"/>
                        <a:t>6.4</a:t>
                      </a:r>
                      <a:r>
                        <a:rPr kumimoji="1" lang="ja-JP" altLang="en-US" sz="1200" dirty="0"/>
                        <a:t>％</a:t>
                      </a:r>
                    </a:p>
                  </a:txBody>
                  <a:tcPr marL="74295" marR="74295" marT="37148" marB="37148" anchor="ctr"/>
                </a:tc>
                <a:extLst>
                  <a:ext uri="{0D108BD9-81ED-4DB2-BD59-A6C34878D82A}">
                    <a16:rowId xmlns:a16="http://schemas.microsoft.com/office/drawing/2014/main" val="463129027"/>
                  </a:ext>
                </a:extLst>
              </a:tr>
              <a:tr h="374347">
                <a:tc gridSpan="2">
                  <a:txBody>
                    <a:bodyPr/>
                    <a:lstStyle/>
                    <a:p>
                      <a:pPr algn="ctr"/>
                      <a:r>
                        <a:rPr kumimoji="1" lang="ja-JP" altLang="en-US" sz="1200" dirty="0"/>
                        <a:t>総額</a:t>
                      </a:r>
                    </a:p>
                  </a:txBody>
                  <a:tcPr marL="74295" marR="74295" marT="37148" marB="37148" anchor="ctr"/>
                </a:tc>
                <a:tc hMerge="1">
                  <a:txBody>
                    <a:bodyPr/>
                    <a:lstStyle/>
                    <a:p>
                      <a:endParaRPr dirty="0"/>
                    </a:p>
                  </a:txBody>
                  <a:tcPr/>
                </a:tc>
                <a:tc>
                  <a:txBody>
                    <a:bodyPr/>
                    <a:lstStyle/>
                    <a:p>
                      <a:pPr algn="r"/>
                      <a:r>
                        <a:rPr kumimoji="1" lang="en-US" altLang="ja-JP" sz="1200" dirty="0"/>
                        <a:t>35,397,787</a:t>
                      </a:r>
                      <a:endParaRPr kumimoji="1" lang="ja-JP" altLang="en-US" sz="1200" dirty="0"/>
                    </a:p>
                  </a:txBody>
                  <a:tcPr marL="74295" marR="74295" marT="37148" marB="37148" anchor="ctr"/>
                </a:tc>
                <a:tc>
                  <a:txBody>
                    <a:bodyPr/>
                    <a:lstStyle/>
                    <a:p>
                      <a:pPr algn="r"/>
                      <a:r>
                        <a:rPr kumimoji="1" lang="en-US" altLang="ja-JP" sz="1200" dirty="0"/>
                        <a:t>33,216,305</a:t>
                      </a:r>
                      <a:endParaRPr kumimoji="1" lang="ja-JP" altLang="en-US" sz="1200" dirty="0"/>
                    </a:p>
                  </a:txBody>
                  <a:tcPr marL="74295" marR="74295" marT="37148" marB="37148" anchor="ctr"/>
                </a:tc>
                <a:tc>
                  <a:txBody>
                    <a:bodyPr/>
                    <a:lstStyle/>
                    <a:p>
                      <a:pPr algn="r"/>
                      <a:r>
                        <a:rPr kumimoji="1" lang="en-US" altLang="ja-JP" sz="1200" dirty="0"/>
                        <a:t>2,181,482</a:t>
                      </a:r>
                      <a:endParaRPr kumimoji="1" lang="ja-JP" altLang="en-US" sz="1200" dirty="0"/>
                    </a:p>
                  </a:txBody>
                  <a:tcPr marL="74295" marR="74295" marT="37148" marB="37148" anchor="ctr"/>
                </a:tc>
                <a:tc>
                  <a:txBody>
                    <a:bodyPr/>
                    <a:lstStyle/>
                    <a:p>
                      <a:pPr algn="r"/>
                      <a:r>
                        <a:rPr kumimoji="1" lang="en-US" altLang="ja-JP" sz="1200" dirty="0"/>
                        <a:t>6.6</a:t>
                      </a:r>
                      <a:r>
                        <a:rPr kumimoji="1" lang="ja-JP" altLang="en-US" sz="1200" dirty="0"/>
                        <a:t>％</a:t>
                      </a:r>
                    </a:p>
                  </a:txBody>
                  <a:tcPr marL="74295" marR="74295" marT="37148" marB="37148" anchor="ctr"/>
                </a:tc>
                <a:extLst>
                  <a:ext uri="{0D108BD9-81ED-4DB2-BD59-A6C34878D82A}">
                    <a16:rowId xmlns:a16="http://schemas.microsoft.com/office/drawing/2014/main" val="1354425533"/>
                  </a:ext>
                </a:extLst>
              </a:tr>
            </a:tbl>
          </a:graphicData>
        </a:graphic>
      </p:graphicFrame>
      <p:sp>
        <p:nvSpPr>
          <p:cNvPr id="3" name="四角形: 角を丸くする 2">
            <a:extLst>
              <a:ext uri="{FF2B5EF4-FFF2-40B4-BE49-F238E27FC236}">
                <a16:creationId xmlns:a16="http://schemas.microsoft.com/office/drawing/2014/main" id="{7CA16346-E593-1E14-E05B-456C2B9076B7}"/>
              </a:ext>
            </a:extLst>
          </p:cNvPr>
          <p:cNvSpPr/>
          <p:nvPr/>
        </p:nvSpPr>
        <p:spPr>
          <a:xfrm>
            <a:off x="8252943" y="1054211"/>
            <a:ext cx="2531042" cy="115177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138" dirty="0">
                <a:solidFill>
                  <a:schemeClr val="tx1"/>
                </a:solidFill>
              </a:rPr>
              <a:t>（単位：千円、％）</a:t>
            </a:r>
          </a:p>
        </p:txBody>
      </p:sp>
    </p:spTree>
    <p:extLst>
      <p:ext uri="{BB962C8B-B14F-4D97-AF65-F5344CB8AC3E}">
        <p14:creationId xmlns:p14="http://schemas.microsoft.com/office/powerpoint/2010/main" val="442458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711C49C-E822-BAF4-555A-7C3DD38C7FE1}"/>
              </a:ext>
            </a:extLst>
          </p:cNvPr>
          <p:cNvSpPr/>
          <p:nvPr/>
        </p:nvSpPr>
        <p:spPr>
          <a:xfrm>
            <a:off x="120650" y="766763"/>
            <a:ext cx="9601200" cy="4572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950" dirty="0">
                <a:latin typeface="FG角ｺﾞｼｯｸ体Ca-B" panose="020B0809000000000000" pitchFamily="49" charset="-128"/>
                <a:ea typeface="FG角ｺﾞｼｯｸ体Ca-B" panose="020B0809000000000000" pitchFamily="49" charset="-128"/>
              </a:rPr>
              <a:t>市債残高と基金残高の推移</a:t>
            </a:r>
          </a:p>
        </p:txBody>
      </p:sp>
      <p:sp>
        <p:nvSpPr>
          <p:cNvPr id="6" name="四角形: 角を丸くする 5">
            <a:extLst>
              <a:ext uri="{FF2B5EF4-FFF2-40B4-BE49-F238E27FC236}">
                <a16:creationId xmlns:a16="http://schemas.microsoft.com/office/drawing/2014/main" id="{C328F443-8818-B957-6421-BA970AC96576}"/>
              </a:ext>
            </a:extLst>
          </p:cNvPr>
          <p:cNvSpPr/>
          <p:nvPr/>
        </p:nvSpPr>
        <p:spPr>
          <a:xfrm>
            <a:off x="223952" y="1476605"/>
            <a:ext cx="1965992" cy="559934"/>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25" b="1" dirty="0">
                <a:solidFill>
                  <a:schemeClr val="tx1"/>
                </a:solidFill>
              </a:rPr>
              <a:t>市債（市の借入）</a:t>
            </a:r>
            <a:endParaRPr lang="en-US" altLang="ja-JP" sz="1625" b="1" dirty="0">
              <a:solidFill>
                <a:schemeClr val="tx1"/>
              </a:solidFill>
            </a:endParaRPr>
          </a:p>
          <a:p>
            <a:pPr algn="ctr"/>
            <a:r>
              <a:rPr lang="ja-JP" altLang="en-US" sz="1625" b="1" dirty="0">
                <a:solidFill>
                  <a:schemeClr val="tx1"/>
                </a:solidFill>
              </a:rPr>
              <a:t>残高の推移</a:t>
            </a:r>
          </a:p>
        </p:txBody>
      </p:sp>
      <p:graphicFrame>
        <p:nvGraphicFramePr>
          <p:cNvPr id="8" name="表 7">
            <a:extLst>
              <a:ext uri="{FF2B5EF4-FFF2-40B4-BE49-F238E27FC236}">
                <a16:creationId xmlns:a16="http://schemas.microsoft.com/office/drawing/2014/main" id="{DEFC51F4-A176-8FD0-EB02-94A9DC7880DC}"/>
              </a:ext>
            </a:extLst>
          </p:cNvPr>
          <p:cNvGraphicFramePr>
            <a:graphicFrameLocks noGrp="1"/>
          </p:cNvGraphicFramePr>
          <p:nvPr>
            <p:extLst>
              <p:ext uri="{D42A27DB-BD31-4B8C-83A1-F6EECF244321}">
                <p14:modId xmlns:p14="http://schemas.microsoft.com/office/powerpoint/2010/main" val="1363974004"/>
              </p:ext>
            </p:extLst>
          </p:nvPr>
        </p:nvGraphicFramePr>
        <p:xfrm>
          <a:off x="5242041" y="3872796"/>
          <a:ext cx="4466542" cy="2080260"/>
        </p:xfrm>
        <a:graphic>
          <a:graphicData uri="http://schemas.openxmlformats.org/drawingml/2006/table">
            <a:tbl>
              <a:tblPr firstRow="1" bandRow="1">
                <a:tableStyleId>{5C22544A-7EE6-4342-B048-85BDC9FD1C3A}</a:tableStyleId>
              </a:tblPr>
              <a:tblGrid>
                <a:gridCol w="1695071">
                  <a:extLst>
                    <a:ext uri="{9D8B030D-6E8A-4147-A177-3AD203B41FA5}">
                      <a16:colId xmlns:a16="http://schemas.microsoft.com/office/drawing/2014/main" val="4031491782"/>
                    </a:ext>
                  </a:extLst>
                </a:gridCol>
                <a:gridCol w="2771472">
                  <a:extLst>
                    <a:ext uri="{9D8B030D-6E8A-4147-A177-3AD203B41FA5}">
                      <a16:colId xmlns:a16="http://schemas.microsoft.com/office/drawing/2014/main" val="2350844894"/>
                    </a:ext>
                  </a:extLst>
                </a:gridCol>
              </a:tblGrid>
              <a:tr h="255441">
                <a:tc>
                  <a:txBody>
                    <a:bodyPr/>
                    <a:lstStyle/>
                    <a:p>
                      <a:pPr algn="ctr"/>
                      <a:r>
                        <a:rPr kumimoji="1" lang="ja-JP" altLang="en-US" sz="1200" dirty="0"/>
                        <a:t>年度末</a:t>
                      </a:r>
                    </a:p>
                  </a:txBody>
                  <a:tcPr marL="74295" marR="74295" marT="37148" marB="37148"/>
                </a:tc>
                <a:tc>
                  <a:txBody>
                    <a:bodyPr/>
                    <a:lstStyle/>
                    <a:p>
                      <a:pPr algn="ctr"/>
                      <a:r>
                        <a:rPr kumimoji="1" lang="ja-JP" altLang="en-US" sz="1200" dirty="0"/>
                        <a:t>基金残高（千円）</a:t>
                      </a:r>
                    </a:p>
                  </a:txBody>
                  <a:tcPr marL="74295" marR="74295" marT="37148" marB="37148"/>
                </a:tc>
                <a:extLst>
                  <a:ext uri="{0D108BD9-81ED-4DB2-BD59-A6C34878D82A}">
                    <a16:rowId xmlns:a16="http://schemas.microsoft.com/office/drawing/2014/main" val="224038082"/>
                  </a:ext>
                </a:extLst>
              </a:tr>
              <a:tr h="255441">
                <a:tc>
                  <a:txBody>
                    <a:bodyPr/>
                    <a:lstStyle/>
                    <a:p>
                      <a:pPr algn="ctr"/>
                      <a:r>
                        <a:rPr kumimoji="1" lang="ja-JP" altLang="en-US" sz="1200" dirty="0"/>
                        <a:t>Ｒ２</a:t>
                      </a:r>
                    </a:p>
                  </a:txBody>
                  <a:tcPr marL="74295" marR="74295" marT="37148" marB="37148"/>
                </a:tc>
                <a:tc>
                  <a:txBody>
                    <a:bodyPr/>
                    <a:lstStyle/>
                    <a:p>
                      <a:pPr algn="ctr"/>
                      <a:r>
                        <a:rPr kumimoji="1" lang="en-US" altLang="ja-JP" sz="1200" dirty="0"/>
                        <a:t>2,968,459</a:t>
                      </a:r>
                      <a:endParaRPr kumimoji="1" lang="ja-JP" altLang="en-US" sz="1200" dirty="0"/>
                    </a:p>
                  </a:txBody>
                  <a:tcPr marL="74295" marR="74295" marT="37148" marB="37148"/>
                </a:tc>
                <a:extLst>
                  <a:ext uri="{0D108BD9-81ED-4DB2-BD59-A6C34878D82A}">
                    <a16:rowId xmlns:a16="http://schemas.microsoft.com/office/drawing/2014/main" val="2881682995"/>
                  </a:ext>
                </a:extLst>
              </a:tr>
              <a:tr h="255441">
                <a:tc>
                  <a:txBody>
                    <a:bodyPr/>
                    <a:lstStyle/>
                    <a:p>
                      <a:pPr algn="ctr"/>
                      <a:r>
                        <a:rPr kumimoji="1" lang="ja-JP" altLang="en-US" sz="1200" dirty="0"/>
                        <a:t>Ｒ３</a:t>
                      </a:r>
                    </a:p>
                  </a:txBody>
                  <a:tcPr marL="74295" marR="74295" marT="37148" marB="37148"/>
                </a:tc>
                <a:tc>
                  <a:txBody>
                    <a:bodyPr/>
                    <a:lstStyle/>
                    <a:p>
                      <a:pPr algn="ctr"/>
                      <a:r>
                        <a:rPr kumimoji="1" lang="en-US" altLang="ja-JP" sz="1200" dirty="0"/>
                        <a:t>4,060,805</a:t>
                      </a:r>
                      <a:endParaRPr kumimoji="1" lang="ja-JP" altLang="en-US" sz="1200" dirty="0"/>
                    </a:p>
                  </a:txBody>
                  <a:tcPr marL="74295" marR="74295" marT="37148" marB="37148"/>
                </a:tc>
                <a:extLst>
                  <a:ext uri="{0D108BD9-81ED-4DB2-BD59-A6C34878D82A}">
                    <a16:rowId xmlns:a16="http://schemas.microsoft.com/office/drawing/2014/main" val="2953821813"/>
                  </a:ext>
                </a:extLst>
              </a:tr>
              <a:tr h="255441">
                <a:tc>
                  <a:txBody>
                    <a:bodyPr/>
                    <a:lstStyle/>
                    <a:p>
                      <a:pPr algn="ctr"/>
                      <a:r>
                        <a:rPr kumimoji="1" lang="ja-JP" altLang="en-US" sz="1200" dirty="0"/>
                        <a:t>Ｒ４</a:t>
                      </a:r>
                    </a:p>
                  </a:txBody>
                  <a:tcPr marL="74295" marR="74295" marT="37148" marB="37148"/>
                </a:tc>
                <a:tc>
                  <a:txBody>
                    <a:bodyPr/>
                    <a:lstStyle/>
                    <a:p>
                      <a:pPr algn="ctr"/>
                      <a:r>
                        <a:rPr kumimoji="1" lang="en-US" altLang="ja-JP" sz="1200" dirty="0"/>
                        <a:t>4,348,784</a:t>
                      </a:r>
                      <a:endParaRPr kumimoji="1" lang="ja-JP" altLang="en-US" sz="1200" dirty="0"/>
                    </a:p>
                  </a:txBody>
                  <a:tcPr marL="74295" marR="74295" marT="37148" marB="37148"/>
                </a:tc>
                <a:extLst>
                  <a:ext uri="{0D108BD9-81ED-4DB2-BD59-A6C34878D82A}">
                    <a16:rowId xmlns:a16="http://schemas.microsoft.com/office/drawing/2014/main" val="1241015111"/>
                  </a:ext>
                </a:extLst>
              </a:tr>
              <a:tr h="255441">
                <a:tc>
                  <a:txBody>
                    <a:bodyPr/>
                    <a:lstStyle/>
                    <a:p>
                      <a:pPr algn="ctr"/>
                      <a:r>
                        <a:rPr kumimoji="1" lang="ja-JP" altLang="en-US" sz="1200" dirty="0"/>
                        <a:t>Ｒ５</a:t>
                      </a:r>
                    </a:p>
                  </a:txBody>
                  <a:tcPr marL="74295" marR="74295" marT="37148" marB="37148"/>
                </a:tc>
                <a:tc>
                  <a:txBody>
                    <a:bodyPr/>
                    <a:lstStyle/>
                    <a:p>
                      <a:pPr algn="ctr"/>
                      <a:r>
                        <a:rPr kumimoji="1" lang="en-US" altLang="ja-JP" sz="1200" dirty="0"/>
                        <a:t>4,760,578</a:t>
                      </a:r>
                      <a:endParaRPr kumimoji="1" lang="ja-JP" altLang="en-US" sz="1200" dirty="0"/>
                    </a:p>
                  </a:txBody>
                  <a:tcPr marL="74295" marR="74295" marT="37148" marB="37148"/>
                </a:tc>
                <a:extLst>
                  <a:ext uri="{0D108BD9-81ED-4DB2-BD59-A6C34878D82A}">
                    <a16:rowId xmlns:a16="http://schemas.microsoft.com/office/drawing/2014/main" val="248033435"/>
                  </a:ext>
                </a:extLst>
              </a:tr>
              <a:tr h="255441">
                <a:tc>
                  <a:txBody>
                    <a:bodyPr/>
                    <a:lstStyle/>
                    <a:p>
                      <a:pPr algn="ctr"/>
                      <a:r>
                        <a:rPr kumimoji="1" lang="ja-JP" altLang="en-US" sz="1200" dirty="0"/>
                        <a:t>Ｒ６</a:t>
                      </a:r>
                      <a:r>
                        <a:rPr kumimoji="1" lang="en-US" altLang="ja-JP" sz="1200" dirty="0"/>
                        <a:t>(</a:t>
                      </a:r>
                      <a:r>
                        <a:rPr kumimoji="1" lang="ja-JP" altLang="en-US" sz="1200" dirty="0"/>
                        <a:t>見込</a:t>
                      </a:r>
                      <a:r>
                        <a:rPr kumimoji="1" lang="en-US" altLang="ja-JP" sz="1200" dirty="0"/>
                        <a:t>)</a:t>
                      </a:r>
                      <a:endParaRPr kumimoji="1" lang="ja-JP" altLang="en-US" sz="1200" dirty="0"/>
                    </a:p>
                  </a:txBody>
                  <a:tcPr marL="74295" marR="74295" marT="37148" marB="37148"/>
                </a:tc>
                <a:tc>
                  <a:txBody>
                    <a:bodyPr/>
                    <a:lstStyle/>
                    <a:p>
                      <a:pPr algn="ctr"/>
                      <a:r>
                        <a:rPr kumimoji="1" lang="en-US" altLang="ja-JP" sz="1200" dirty="0"/>
                        <a:t>4,336,719</a:t>
                      </a:r>
                      <a:endParaRPr kumimoji="1" lang="ja-JP" altLang="en-US" sz="1200" dirty="0"/>
                    </a:p>
                  </a:txBody>
                  <a:tcPr marL="74295" marR="74295" marT="37148" marB="37148"/>
                </a:tc>
                <a:extLst>
                  <a:ext uri="{0D108BD9-81ED-4DB2-BD59-A6C34878D82A}">
                    <a16:rowId xmlns:a16="http://schemas.microsoft.com/office/drawing/2014/main" val="3555579763"/>
                  </a:ext>
                </a:extLst>
              </a:tr>
              <a:tr h="2797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a:t>Ｒ７</a:t>
                      </a:r>
                      <a:r>
                        <a:rPr kumimoji="1" lang="en-US" altLang="ja-JP" sz="1200" dirty="0"/>
                        <a:t>(</a:t>
                      </a:r>
                      <a:r>
                        <a:rPr kumimoji="1" lang="ja-JP" altLang="en-US" sz="1200" dirty="0"/>
                        <a:t>当初</a:t>
                      </a:r>
                      <a:r>
                        <a:rPr kumimoji="1" lang="en-US" altLang="ja-JP" sz="1200" dirty="0"/>
                        <a:t>)</a:t>
                      </a:r>
                      <a:endParaRPr kumimoji="1" lang="ja-JP" altLang="en-US" sz="1200" dirty="0"/>
                    </a:p>
                  </a:txBody>
                  <a:tcPr marL="74295" marR="74295" marT="37148" marB="37148"/>
                </a:tc>
                <a:tc>
                  <a:txBody>
                    <a:bodyPr/>
                    <a:lstStyle/>
                    <a:p>
                      <a:pPr algn="ctr"/>
                      <a:r>
                        <a:rPr kumimoji="1" lang="en-US" altLang="ja-JP" sz="1200" dirty="0"/>
                        <a:t>3,758,730</a:t>
                      </a:r>
                      <a:endParaRPr kumimoji="1" lang="ja-JP" altLang="en-US" sz="1200" dirty="0"/>
                    </a:p>
                  </a:txBody>
                  <a:tcPr marL="74295" marR="74295" marT="37148" marB="37148"/>
                </a:tc>
                <a:extLst>
                  <a:ext uri="{0D108BD9-81ED-4DB2-BD59-A6C34878D82A}">
                    <a16:rowId xmlns:a16="http://schemas.microsoft.com/office/drawing/2014/main" val="2633580647"/>
                  </a:ext>
                </a:extLst>
              </a:tr>
            </a:tbl>
          </a:graphicData>
        </a:graphic>
      </p:graphicFrame>
      <p:graphicFrame>
        <p:nvGraphicFramePr>
          <p:cNvPr id="9" name="表 8">
            <a:extLst>
              <a:ext uri="{FF2B5EF4-FFF2-40B4-BE49-F238E27FC236}">
                <a16:creationId xmlns:a16="http://schemas.microsoft.com/office/drawing/2014/main" id="{BE068D18-106C-FCB8-43D1-CAC014A2A8A3}"/>
              </a:ext>
            </a:extLst>
          </p:cNvPr>
          <p:cNvGraphicFramePr>
            <a:graphicFrameLocks noGrp="1"/>
          </p:cNvGraphicFramePr>
          <p:nvPr>
            <p:extLst>
              <p:ext uri="{D42A27DB-BD31-4B8C-83A1-F6EECF244321}">
                <p14:modId xmlns:p14="http://schemas.microsoft.com/office/powerpoint/2010/main" val="2467107159"/>
              </p:ext>
            </p:extLst>
          </p:nvPr>
        </p:nvGraphicFramePr>
        <p:xfrm>
          <a:off x="5255308" y="1369485"/>
          <a:ext cx="4466542" cy="2303145"/>
        </p:xfrm>
        <a:graphic>
          <a:graphicData uri="http://schemas.openxmlformats.org/drawingml/2006/table">
            <a:tbl>
              <a:tblPr firstRow="1" bandRow="1">
                <a:tableStyleId>{5C22544A-7EE6-4342-B048-85BDC9FD1C3A}</a:tableStyleId>
              </a:tblPr>
              <a:tblGrid>
                <a:gridCol w="1254460">
                  <a:extLst>
                    <a:ext uri="{9D8B030D-6E8A-4147-A177-3AD203B41FA5}">
                      <a16:colId xmlns:a16="http://schemas.microsoft.com/office/drawing/2014/main" val="4031491782"/>
                    </a:ext>
                  </a:extLst>
                </a:gridCol>
                <a:gridCol w="1618570">
                  <a:extLst>
                    <a:ext uri="{9D8B030D-6E8A-4147-A177-3AD203B41FA5}">
                      <a16:colId xmlns:a16="http://schemas.microsoft.com/office/drawing/2014/main" val="2350844894"/>
                    </a:ext>
                  </a:extLst>
                </a:gridCol>
                <a:gridCol w="1593512">
                  <a:extLst>
                    <a:ext uri="{9D8B030D-6E8A-4147-A177-3AD203B41FA5}">
                      <a16:colId xmlns:a16="http://schemas.microsoft.com/office/drawing/2014/main" val="3071509911"/>
                    </a:ext>
                  </a:extLst>
                </a:gridCol>
              </a:tblGrid>
              <a:tr h="436586">
                <a:tc>
                  <a:txBody>
                    <a:bodyPr/>
                    <a:lstStyle/>
                    <a:p>
                      <a:pPr algn="ctr"/>
                      <a:r>
                        <a:rPr kumimoji="1" lang="ja-JP" altLang="en-US" sz="1200" dirty="0"/>
                        <a:t>年度末</a:t>
                      </a:r>
                    </a:p>
                  </a:txBody>
                  <a:tcPr marL="74295" marR="74295" marT="37148" marB="37148"/>
                </a:tc>
                <a:tc>
                  <a:txBody>
                    <a:bodyPr/>
                    <a:lstStyle/>
                    <a:p>
                      <a:pPr algn="ctr"/>
                      <a:r>
                        <a:rPr kumimoji="1" lang="ja-JP" altLang="en-US" sz="1200" dirty="0"/>
                        <a:t>市債残高</a:t>
                      </a:r>
                      <a:endParaRPr kumimoji="1" lang="en-US" altLang="ja-JP" sz="1200" dirty="0"/>
                    </a:p>
                    <a:p>
                      <a:pPr algn="ctr"/>
                      <a:r>
                        <a:rPr kumimoji="1" lang="ja-JP" altLang="en-US" sz="1200" dirty="0"/>
                        <a:t>（千円）</a:t>
                      </a:r>
                    </a:p>
                  </a:txBody>
                  <a:tcPr marL="74295" marR="74295" marT="37148" marB="37148"/>
                </a:tc>
                <a:tc>
                  <a:txBody>
                    <a:bodyPr/>
                    <a:lstStyle/>
                    <a:p>
                      <a:pPr algn="ctr"/>
                      <a:r>
                        <a:rPr kumimoji="1" lang="ja-JP" altLang="en-US" sz="1200" dirty="0"/>
                        <a:t>市民一人当たり市債残高</a:t>
                      </a:r>
                      <a:r>
                        <a:rPr kumimoji="1" lang="en-US" altLang="ja-JP" sz="1200" dirty="0"/>
                        <a:t>(</a:t>
                      </a:r>
                      <a:r>
                        <a:rPr kumimoji="1" lang="ja-JP" altLang="en-US" sz="1200" dirty="0"/>
                        <a:t>千円</a:t>
                      </a:r>
                      <a:r>
                        <a:rPr kumimoji="1" lang="en-US" altLang="ja-JP" sz="1200" dirty="0"/>
                        <a:t>)</a:t>
                      </a:r>
                      <a:endParaRPr kumimoji="1" lang="ja-JP" altLang="en-US" sz="1200" dirty="0"/>
                    </a:p>
                  </a:txBody>
                  <a:tcPr marL="74295" marR="74295" marT="37148" marB="37148"/>
                </a:tc>
                <a:extLst>
                  <a:ext uri="{0D108BD9-81ED-4DB2-BD59-A6C34878D82A}">
                    <a16:rowId xmlns:a16="http://schemas.microsoft.com/office/drawing/2014/main" val="224038082"/>
                  </a:ext>
                </a:extLst>
              </a:tr>
              <a:tr h="255441">
                <a:tc>
                  <a:txBody>
                    <a:bodyPr/>
                    <a:lstStyle/>
                    <a:p>
                      <a:pPr algn="ctr"/>
                      <a:r>
                        <a:rPr kumimoji="1" lang="ja-JP" altLang="en-US" sz="1200" dirty="0"/>
                        <a:t>Ｒ２</a:t>
                      </a:r>
                    </a:p>
                  </a:txBody>
                  <a:tcPr marL="74295" marR="74295" marT="37148" marB="37148"/>
                </a:tc>
                <a:tc>
                  <a:txBody>
                    <a:bodyPr/>
                    <a:lstStyle/>
                    <a:p>
                      <a:pPr algn="ctr"/>
                      <a:r>
                        <a:rPr kumimoji="1" lang="en-US" altLang="ja-JP" sz="1200" dirty="0"/>
                        <a:t>18,602,019</a:t>
                      </a:r>
                      <a:endParaRPr kumimoji="1" lang="ja-JP" altLang="en-US" sz="1200" dirty="0"/>
                    </a:p>
                  </a:txBody>
                  <a:tcPr marL="74295" marR="74295" marT="37148" marB="37148"/>
                </a:tc>
                <a:tc>
                  <a:txBody>
                    <a:bodyPr/>
                    <a:lstStyle/>
                    <a:p>
                      <a:pPr algn="ctr"/>
                      <a:r>
                        <a:rPr kumimoji="1" lang="en-US" altLang="ja-JP" sz="1200" dirty="0"/>
                        <a:t>335</a:t>
                      </a:r>
                      <a:endParaRPr kumimoji="1" lang="ja-JP" altLang="en-US" sz="1200" dirty="0"/>
                    </a:p>
                  </a:txBody>
                  <a:tcPr marL="74295" marR="74295" marT="37148" marB="37148"/>
                </a:tc>
                <a:extLst>
                  <a:ext uri="{0D108BD9-81ED-4DB2-BD59-A6C34878D82A}">
                    <a16:rowId xmlns:a16="http://schemas.microsoft.com/office/drawing/2014/main" val="2881682995"/>
                  </a:ext>
                </a:extLst>
              </a:tr>
              <a:tr h="255441">
                <a:tc>
                  <a:txBody>
                    <a:bodyPr/>
                    <a:lstStyle/>
                    <a:p>
                      <a:pPr algn="ctr"/>
                      <a:r>
                        <a:rPr kumimoji="1" lang="ja-JP" altLang="en-US" sz="1200" dirty="0"/>
                        <a:t>Ｒ３</a:t>
                      </a:r>
                    </a:p>
                  </a:txBody>
                  <a:tcPr marL="74295" marR="74295" marT="37148" marB="37148"/>
                </a:tc>
                <a:tc>
                  <a:txBody>
                    <a:bodyPr/>
                    <a:lstStyle/>
                    <a:p>
                      <a:pPr algn="ctr"/>
                      <a:r>
                        <a:rPr kumimoji="1" lang="en-US" altLang="ja-JP" sz="1200" dirty="0"/>
                        <a:t>18,316,041</a:t>
                      </a:r>
                      <a:endParaRPr kumimoji="1" lang="ja-JP" altLang="en-US" sz="1200" dirty="0"/>
                    </a:p>
                  </a:txBody>
                  <a:tcPr marL="74295" marR="74295" marT="37148" marB="37148"/>
                </a:tc>
                <a:tc>
                  <a:txBody>
                    <a:bodyPr/>
                    <a:lstStyle/>
                    <a:p>
                      <a:pPr algn="ctr"/>
                      <a:r>
                        <a:rPr kumimoji="1" lang="en-US" altLang="ja-JP" sz="1200" dirty="0"/>
                        <a:t>330</a:t>
                      </a:r>
                      <a:endParaRPr kumimoji="1" lang="ja-JP" altLang="en-US" sz="1200" dirty="0"/>
                    </a:p>
                  </a:txBody>
                  <a:tcPr marL="74295" marR="74295" marT="37148" marB="37148"/>
                </a:tc>
                <a:extLst>
                  <a:ext uri="{0D108BD9-81ED-4DB2-BD59-A6C34878D82A}">
                    <a16:rowId xmlns:a16="http://schemas.microsoft.com/office/drawing/2014/main" val="2953821813"/>
                  </a:ext>
                </a:extLst>
              </a:tr>
              <a:tr h="255441">
                <a:tc>
                  <a:txBody>
                    <a:bodyPr/>
                    <a:lstStyle/>
                    <a:p>
                      <a:pPr algn="ctr"/>
                      <a:r>
                        <a:rPr kumimoji="1" lang="ja-JP" altLang="en-US" sz="1200" dirty="0"/>
                        <a:t>Ｒ４</a:t>
                      </a:r>
                    </a:p>
                  </a:txBody>
                  <a:tcPr marL="74295" marR="74295" marT="37148" marB="37148"/>
                </a:tc>
                <a:tc>
                  <a:txBody>
                    <a:bodyPr/>
                    <a:lstStyle/>
                    <a:p>
                      <a:pPr algn="ctr"/>
                      <a:r>
                        <a:rPr kumimoji="1" lang="en-US" altLang="ja-JP" sz="1200" dirty="0"/>
                        <a:t>17,594,829</a:t>
                      </a:r>
                      <a:endParaRPr kumimoji="1" lang="ja-JP" altLang="en-US" sz="1200" dirty="0"/>
                    </a:p>
                  </a:txBody>
                  <a:tcPr marL="74295" marR="74295" marT="37148" marB="37148"/>
                </a:tc>
                <a:tc>
                  <a:txBody>
                    <a:bodyPr/>
                    <a:lstStyle/>
                    <a:p>
                      <a:pPr algn="ctr"/>
                      <a:r>
                        <a:rPr kumimoji="1" lang="en-US" altLang="ja-JP" sz="1200" dirty="0"/>
                        <a:t>320</a:t>
                      </a:r>
                      <a:endParaRPr kumimoji="1" lang="ja-JP" altLang="en-US" sz="1200" dirty="0"/>
                    </a:p>
                  </a:txBody>
                  <a:tcPr marL="74295" marR="74295" marT="37148" marB="37148"/>
                </a:tc>
                <a:extLst>
                  <a:ext uri="{0D108BD9-81ED-4DB2-BD59-A6C34878D82A}">
                    <a16:rowId xmlns:a16="http://schemas.microsoft.com/office/drawing/2014/main" val="1241015111"/>
                  </a:ext>
                </a:extLst>
              </a:tr>
              <a:tr h="255441">
                <a:tc>
                  <a:txBody>
                    <a:bodyPr/>
                    <a:lstStyle/>
                    <a:p>
                      <a:pPr algn="ctr"/>
                      <a:r>
                        <a:rPr kumimoji="1" lang="ja-JP" altLang="en-US" sz="1200" dirty="0"/>
                        <a:t>Ｒ５</a:t>
                      </a:r>
                    </a:p>
                  </a:txBody>
                  <a:tcPr marL="74295" marR="74295" marT="37148" marB="37148"/>
                </a:tc>
                <a:tc>
                  <a:txBody>
                    <a:bodyPr/>
                    <a:lstStyle/>
                    <a:p>
                      <a:pPr algn="ctr"/>
                      <a:r>
                        <a:rPr kumimoji="1" lang="en-US" altLang="ja-JP" sz="1200" dirty="0"/>
                        <a:t>16,879,369</a:t>
                      </a:r>
                      <a:endParaRPr kumimoji="1" lang="ja-JP" altLang="en-US" sz="1200" dirty="0"/>
                    </a:p>
                  </a:txBody>
                  <a:tcPr marL="74295" marR="74295" marT="37148" marB="37148"/>
                </a:tc>
                <a:tc>
                  <a:txBody>
                    <a:bodyPr/>
                    <a:lstStyle/>
                    <a:p>
                      <a:pPr algn="ctr"/>
                      <a:r>
                        <a:rPr kumimoji="1" lang="en-US" altLang="ja-JP" sz="1200" dirty="0"/>
                        <a:t>305</a:t>
                      </a:r>
                      <a:endParaRPr kumimoji="1" lang="ja-JP" altLang="en-US" sz="1200" dirty="0"/>
                    </a:p>
                  </a:txBody>
                  <a:tcPr marL="74295" marR="74295" marT="37148" marB="37148"/>
                </a:tc>
                <a:extLst>
                  <a:ext uri="{0D108BD9-81ED-4DB2-BD59-A6C34878D82A}">
                    <a16:rowId xmlns:a16="http://schemas.microsoft.com/office/drawing/2014/main" val="248033435"/>
                  </a:ext>
                </a:extLst>
              </a:tr>
              <a:tr h="255441">
                <a:tc>
                  <a:txBody>
                    <a:bodyPr/>
                    <a:lstStyle/>
                    <a:p>
                      <a:pPr algn="ctr"/>
                      <a:r>
                        <a:rPr kumimoji="1" lang="ja-JP" altLang="en-US" sz="1200" dirty="0"/>
                        <a:t>Ｒ６</a:t>
                      </a:r>
                      <a:r>
                        <a:rPr kumimoji="1" lang="en-US" altLang="ja-JP" sz="1200" dirty="0"/>
                        <a:t>(</a:t>
                      </a:r>
                      <a:r>
                        <a:rPr kumimoji="1" lang="ja-JP" altLang="en-US" sz="1200" dirty="0"/>
                        <a:t>見込</a:t>
                      </a:r>
                      <a:r>
                        <a:rPr kumimoji="1" lang="en-US" altLang="ja-JP" sz="1200" dirty="0"/>
                        <a:t>)</a:t>
                      </a:r>
                      <a:endParaRPr kumimoji="1" lang="ja-JP" altLang="en-US" sz="1200" dirty="0"/>
                    </a:p>
                  </a:txBody>
                  <a:tcPr marL="74295" marR="74295" marT="37148" marB="37148"/>
                </a:tc>
                <a:tc>
                  <a:txBody>
                    <a:bodyPr/>
                    <a:lstStyle/>
                    <a:p>
                      <a:pPr algn="ctr"/>
                      <a:r>
                        <a:rPr kumimoji="1" lang="en-US" altLang="ja-JP" sz="1200" dirty="0"/>
                        <a:t>16,624,960</a:t>
                      </a:r>
                      <a:endParaRPr kumimoji="1" lang="ja-JP" altLang="en-US" sz="1200" dirty="0"/>
                    </a:p>
                  </a:txBody>
                  <a:tcPr marL="74295" marR="74295" marT="37148" marB="37148"/>
                </a:tc>
                <a:tc>
                  <a:txBody>
                    <a:bodyPr/>
                    <a:lstStyle/>
                    <a:p>
                      <a:pPr algn="ctr"/>
                      <a:r>
                        <a:rPr kumimoji="1" lang="en-US" altLang="ja-JP" sz="1200" dirty="0"/>
                        <a:t>304</a:t>
                      </a:r>
                      <a:endParaRPr kumimoji="1" lang="ja-JP" altLang="en-US" sz="1200" dirty="0"/>
                    </a:p>
                  </a:txBody>
                  <a:tcPr marL="74295" marR="74295" marT="37148" marB="37148"/>
                </a:tc>
                <a:extLst>
                  <a:ext uri="{0D108BD9-81ED-4DB2-BD59-A6C34878D82A}">
                    <a16:rowId xmlns:a16="http://schemas.microsoft.com/office/drawing/2014/main" val="3555579763"/>
                  </a:ext>
                </a:extLst>
              </a:tr>
              <a:tr h="2797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a:t>Ｒ７</a:t>
                      </a:r>
                      <a:r>
                        <a:rPr kumimoji="1" lang="en-US" altLang="ja-JP" sz="1200" dirty="0"/>
                        <a:t>(</a:t>
                      </a:r>
                      <a:r>
                        <a:rPr kumimoji="1" lang="ja-JP" altLang="en-US" sz="1200" dirty="0"/>
                        <a:t>見込</a:t>
                      </a:r>
                      <a:r>
                        <a:rPr kumimoji="1" lang="en-US" altLang="ja-JP" sz="1200" dirty="0"/>
                        <a:t>)</a:t>
                      </a:r>
                      <a:endParaRPr kumimoji="1" lang="ja-JP" altLang="en-US" sz="1200" dirty="0"/>
                    </a:p>
                  </a:txBody>
                  <a:tcPr marL="74295" marR="74295" marT="37148" marB="37148"/>
                </a:tc>
                <a:tc>
                  <a:txBody>
                    <a:bodyPr/>
                    <a:lstStyle/>
                    <a:p>
                      <a:pPr algn="ctr"/>
                      <a:r>
                        <a:rPr kumimoji="1" lang="en-US" altLang="ja-JP" sz="1200" dirty="0"/>
                        <a:t>15,695,489</a:t>
                      </a:r>
                      <a:endParaRPr kumimoji="1" lang="ja-JP" altLang="en-US" sz="1200" dirty="0"/>
                    </a:p>
                  </a:txBody>
                  <a:tcPr marL="74295" marR="74295" marT="37148" marB="37148"/>
                </a:tc>
                <a:tc>
                  <a:txBody>
                    <a:bodyPr/>
                    <a:lstStyle/>
                    <a:p>
                      <a:pPr algn="ctr"/>
                      <a:r>
                        <a:rPr kumimoji="1" lang="en-US" altLang="ja-JP" sz="1200" dirty="0"/>
                        <a:t>288</a:t>
                      </a:r>
                      <a:endParaRPr kumimoji="1" lang="ja-JP" altLang="en-US" sz="1200" dirty="0"/>
                    </a:p>
                  </a:txBody>
                  <a:tcPr marL="74295" marR="74295" marT="37148" marB="37148"/>
                </a:tc>
                <a:extLst>
                  <a:ext uri="{0D108BD9-81ED-4DB2-BD59-A6C34878D82A}">
                    <a16:rowId xmlns:a16="http://schemas.microsoft.com/office/drawing/2014/main" val="2633580647"/>
                  </a:ext>
                </a:extLst>
              </a:tr>
            </a:tbl>
          </a:graphicData>
        </a:graphic>
      </p:graphicFrame>
      <p:cxnSp>
        <p:nvCxnSpPr>
          <p:cNvPr id="11" name="直線コネクタ 10">
            <a:extLst>
              <a:ext uri="{FF2B5EF4-FFF2-40B4-BE49-F238E27FC236}">
                <a16:creationId xmlns:a16="http://schemas.microsoft.com/office/drawing/2014/main" id="{FE084352-5F13-1682-E271-D179A19ADEED}"/>
              </a:ext>
            </a:extLst>
          </p:cNvPr>
          <p:cNvCxnSpPr/>
          <p:nvPr/>
        </p:nvCxnSpPr>
        <p:spPr>
          <a:xfrm>
            <a:off x="184150" y="3819728"/>
            <a:ext cx="95377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四角形: 角を丸くする 11">
            <a:extLst>
              <a:ext uri="{FF2B5EF4-FFF2-40B4-BE49-F238E27FC236}">
                <a16:creationId xmlns:a16="http://schemas.microsoft.com/office/drawing/2014/main" id="{6B72C991-1A9A-6963-5154-E2668B2CD045}"/>
              </a:ext>
            </a:extLst>
          </p:cNvPr>
          <p:cNvSpPr/>
          <p:nvPr/>
        </p:nvSpPr>
        <p:spPr>
          <a:xfrm>
            <a:off x="157616" y="4058539"/>
            <a:ext cx="2263603" cy="48489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25" b="1" dirty="0">
                <a:solidFill>
                  <a:schemeClr val="tx1"/>
                </a:solidFill>
              </a:rPr>
              <a:t>市基金（市の貯金）</a:t>
            </a:r>
            <a:endParaRPr lang="en-US" altLang="ja-JP" sz="1625" b="1" dirty="0">
              <a:solidFill>
                <a:schemeClr val="tx1"/>
              </a:solidFill>
            </a:endParaRPr>
          </a:p>
          <a:p>
            <a:pPr algn="ctr"/>
            <a:r>
              <a:rPr lang="ja-JP" altLang="en-US" sz="1625" b="1" dirty="0">
                <a:solidFill>
                  <a:schemeClr val="tx1"/>
                </a:solidFill>
              </a:rPr>
              <a:t>残高の推移</a:t>
            </a:r>
          </a:p>
        </p:txBody>
      </p:sp>
      <p:sp>
        <p:nvSpPr>
          <p:cNvPr id="13" name="四角形: 角を丸くする 12">
            <a:extLst>
              <a:ext uri="{FF2B5EF4-FFF2-40B4-BE49-F238E27FC236}">
                <a16:creationId xmlns:a16="http://schemas.microsoft.com/office/drawing/2014/main" id="{5D9F6056-C7BD-67AE-3699-BCA3BABF7197}"/>
              </a:ext>
            </a:extLst>
          </p:cNvPr>
          <p:cNvSpPr/>
          <p:nvPr/>
        </p:nvSpPr>
        <p:spPr>
          <a:xfrm>
            <a:off x="6844171" y="5911618"/>
            <a:ext cx="4466542" cy="34324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813" dirty="0">
                <a:solidFill>
                  <a:schemeClr val="tx1"/>
                </a:solidFill>
              </a:rPr>
              <a:t>※</a:t>
            </a:r>
            <a:r>
              <a:rPr lang="ja-JP" altLang="en-US" sz="813" dirty="0">
                <a:solidFill>
                  <a:schemeClr val="tx1"/>
                </a:solidFill>
              </a:rPr>
              <a:t>財政調整基金、減債基金、その他特定目的基金の合計額</a:t>
            </a:r>
          </a:p>
        </p:txBody>
      </p:sp>
      <p:sp>
        <p:nvSpPr>
          <p:cNvPr id="14" name="四角形: 角を丸くする 13">
            <a:extLst>
              <a:ext uri="{FF2B5EF4-FFF2-40B4-BE49-F238E27FC236}">
                <a16:creationId xmlns:a16="http://schemas.microsoft.com/office/drawing/2014/main" id="{C3DD7D1B-C993-D78B-D435-BA6D65AB64F8}"/>
              </a:ext>
            </a:extLst>
          </p:cNvPr>
          <p:cNvSpPr/>
          <p:nvPr/>
        </p:nvSpPr>
        <p:spPr>
          <a:xfrm>
            <a:off x="223952" y="2145889"/>
            <a:ext cx="1898764" cy="1331761"/>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625" dirty="0">
                <a:solidFill>
                  <a:schemeClr val="tx1"/>
                </a:solidFill>
              </a:rPr>
              <a:t>市債残高及び市民一人当たりの市債残高は減少傾向にあります。</a:t>
            </a:r>
          </a:p>
        </p:txBody>
      </p:sp>
      <p:sp>
        <p:nvSpPr>
          <p:cNvPr id="17" name="四角形: 角を丸くする 16">
            <a:extLst>
              <a:ext uri="{FF2B5EF4-FFF2-40B4-BE49-F238E27FC236}">
                <a16:creationId xmlns:a16="http://schemas.microsoft.com/office/drawing/2014/main" id="{4277262D-F098-7835-8424-119618565844}"/>
              </a:ext>
            </a:extLst>
          </p:cNvPr>
          <p:cNvSpPr/>
          <p:nvPr/>
        </p:nvSpPr>
        <p:spPr>
          <a:xfrm>
            <a:off x="296571" y="4647564"/>
            <a:ext cx="1898764" cy="1331761"/>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625" dirty="0">
                <a:solidFill>
                  <a:schemeClr val="tx1"/>
                </a:solidFill>
              </a:rPr>
              <a:t>令和５年度をピークに減少することが見込まれています。</a:t>
            </a:r>
          </a:p>
        </p:txBody>
      </p:sp>
      <p:pic>
        <p:nvPicPr>
          <p:cNvPr id="3" name="図 2">
            <a:extLst>
              <a:ext uri="{FF2B5EF4-FFF2-40B4-BE49-F238E27FC236}">
                <a16:creationId xmlns:a16="http://schemas.microsoft.com/office/drawing/2014/main" id="{1C2B01E3-C9E6-6993-B4B2-017929FFC898}"/>
              </a:ext>
            </a:extLst>
          </p:cNvPr>
          <p:cNvPicPr>
            <a:picLocks noChangeAspect="1"/>
          </p:cNvPicPr>
          <p:nvPr/>
        </p:nvPicPr>
        <p:blipFill>
          <a:blip r:embed="rId2"/>
          <a:stretch>
            <a:fillRect/>
          </a:stretch>
        </p:blipFill>
        <p:spPr>
          <a:xfrm>
            <a:off x="2255602" y="3909738"/>
            <a:ext cx="2848222" cy="2080260"/>
          </a:xfrm>
          <a:prstGeom prst="rect">
            <a:avLst/>
          </a:prstGeom>
          <a:ln w="12700">
            <a:solidFill>
              <a:schemeClr val="tx1"/>
            </a:solidFill>
          </a:ln>
        </p:spPr>
      </p:pic>
      <p:graphicFrame>
        <p:nvGraphicFramePr>
          <p:cNvPr id="5" name="グラフ 4">
            <a:extLst>
              <a:ext uri="{FF2B5EF4-FFF2-40B4-BE49-F238E27FC236}">
                <a16:creationId xmlns:a16="http://schemas.microsoft.com/office/drawing/2014/main" id="{20B58BB0-654D-736C-6C20-597F29E5E4D0}"/>
              </a:ext>
            </a:extLst>
          </p:cNvPr>
          <p:cNvGraphicFramePr>
            <a:graphicFrameLocks/>
          </p:cNvGraphicFramePr>
          <p:nvPr>
            <p:extLst>
              <p:ext uri="{D42A27DB-BD31-4B8C-83A1-F6EECF244321}">
                <p14:modId xmlns:p14="http://schemas.microsoft.com/office/powerpoint/2010/main" val="1519402528"/>
              </p:ext>
            </p:extLst>
          </p:nvPr>
        </p:nvGraphicFramePr>
        <p:xfrm>
          <a:off x="2262706" y="1377379"/>
          <a:ext cx="2840236" cy="231011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37367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711C49C-E822-BAF4-555A-7C3DD38C7FE1}"/>
              </a:ext>
            </a:extLst>
          </p:cNvPr>
          <p:cNvSpPr/>
          <p:nvPr/>
        </p:nvSpPr>
        <p:spPr>
          <a:xfrm>
            <a:off x="120650" y="766763"/>
            <a:ext cx="9601200" cy="4572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950" dirty="0">
                <a:latin typeface="FG角ｺﾞｼｯｸ体Ca-B" panose="020B0809000000000000" pitchFamily="49" charset="-128"/>
                <a:ea typeface="FG角ｺﾞｼｯｸ体Ca-B" panose="020B0809000000000000" pitchFamily="49" charset="-128"/>
              </a:rPr>
              <a:t>５つの重要な視点</a:t>
            </a:r>
          </a:p>
        </p:txBody>
      </p:sp>
      <p:graphicFrame>
        <p:nvGraphicFramePr>
          <p:cNvPr id="7" name="図表 6">
            <a:extLst>
              <a:ext uri="{FF2B5EF4-FFF2-40B4-BE49-F238E27FC236}">
                <a16:creationId xmlns:a16="http://schemas.microsoft.com/office/drawing/2014/main" id="{CD5A0934-C021-8593-72EA-67EB9A50BEAC}"/>
              </a:ext>
            </a:extLst>
          </p:cNvPr>
          <p:cNvGraphicFramePr/>
          <p:nvPr>
            <p:extLst>
              <p:ext uri="{D42A27DB-BD31-4B8C-83A1-F6EECF244321}">
                <p14:modId xmlns:p14="http://schemas.microsoft.com/office/powerpoint/2010/main" val="3463393000"/>
              </p:ext>
            </p:extLst>
          </p:nvPr>
        </p:nvGraphicFramePr>
        <p:xfrm>
          <a:off x="4338298" y="1425689"/>
          <a:ext cx="5062084" cy="45747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四角形: 角を丸くする 2">
            <a:extLst>
              <a:ext uri="{FF2B5EF4-FFF2-40B4-BE49-F238E27FC236}">
                <a16:creationId xmlns:a16="http://schemas.microsoft.com/office/drawing/2014/main" id="{514C72BB-F049-DDD1-E74D-5D5718963D01}"/>
              </a:ext>
            </a:extLst>
          </p:cNvPr>
          <p:cNvSpPr/>
          <p:nvPr/>
        </p:nvSpPr>
        <p:spPr>
          <a:xfrm>
            <a:off x="220625" y="4726713"/>
            <a:ext cx="1827122" cy="1273687"/>
          </a:xfrm>
          <a:prstGeom prst="roundRect">
            <a:avLst/>
          </a:prstGeom>
          <a:blipFill>
            <a:blip r:embed="rId7"/>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sp>
        <p:nvSpPr>
          <p:cNvPr id="5" name="四角形: 角を丸くする 4">
            <a:extLst>
              <a:ext uri="{FF2B5EF4-FFF2-40B4-BE49-F238E27FC236}">
                <a16:creationId xmlns:a16="http://schemas.microsoft.com/office/drawing/2014/main" id="{4C2B250F-1C7E-EB5F-DD5C-54FDCA4BC954}"/>
              </a:ext>
            </a:extLst>
          </p:cNvPr>
          <p:cNvSpPr/>
          <p:nvPr/>
        </p:nvSpPr>
        <p:spPr>
          <a:xfrm>
            <a:off x="2212320" y="2219465"/>
            <a:ext cx="1735094" cy="1209535"/>
          </a:xfrm>
          <a:prstGeom prst="roundRect">
            <a:avLst/>
          </a:prstGeom>
          <a:blipFill>
            <a:blip r:embed="rId8"/>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sp>
        <p:nvSpPr>
          <p:cNvPr id="6" name="四角形: 角を丸くする 5">
            <a:extLst>
              <a:ext uri="{FF2B5EF4-FFF2-40B4-BE49-F238E27FC236}">
                <a16:creationId xmlns:a16="http://schemas.microsoft.com/office/drawing/2014/main" id="{5C3372E8-9D59-53A5-1917-2AF04BD433A3}"/>
              </a:ext>
            </a:extLst>
          </p:cNvPr>
          <p:cNvSpPr/>
          <p:nvPr/>
        </p:nvSpPr>
        <p:spPr>
          <a:xfrm>
            <a:off x="312653" y="3000110"/>
            <a:ext cx="1735094" cy="1209535"/>
          </a:xfrm>
          <a:prstGeom prst="roundRect">
            <a:avLst/>
          </a:prstGeom>
          <a:blipFill>
            <a:blip r:embed="rId9"/>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sp>
        <p:nvSpPr>
          <p:cNvPr id="9" name="四角形: 角を丸くする 8">
            <a:extLst>
              <a:ext uri="{FF2B5EF4-FFF2-40B4-BE49-F238E27FC236}">
                <a16:creationId xmlns:a16="http://schemas.microsoft.com/office/drawing/2014/main" id="{E04E0AED-6287-D696-2063-81DDFF3E9480}"/>
              </a:ext>
            </a:extLst>
          </p:cNvPr>
          <p:cNvSpPr/>
          <p:nvPr/>
        </p:nvSpPr>
        <p:spPr>
          <a:xfrm>
            <a:off x="2185786" y="3978460"/>
            <a:ext cx="1735094" cy="1209535"/>
          </a:xfrm>
          <a:prstGeom prst="roundRect">
            <a:avLst/>
          </a:prstGeom>
          <a:blipFill>
            <a:blip r:embed="rId10"/>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sp>
        <p:nvSpPr>
          <p:cNvPr id="10" name="四角形: 角を丸くする 9">
            <a:extLst>
              <a:ext uri="{FF2B5EF4-FFF2-40B4-BE49-F238E27FC236}">
                <a16:creationId xmlns:a16="http://schemas.microsoft.com/office/drawing/2014/main" id="{10DE79F6-6095-7CE2-C45B-F05E0699658B}"/>
              </a:ext>
            </a:extLst>
          </p:cNvPr>
          <p:cNvSpPr/>
          <p:nvPr/>
        </p:nvSpPr>
        <p:spPr>
          <a:xfrm>
            <a:off x="275275" y="1311309"/>
            <a:ext cx="1773420" cy="1236252"/>
          </a:xfrm>
          <a:prstGeom prst="roundRect">
            <a:avLst/>
          </a:prstGeom>
          <a:blipFill>
            <a:blip r:embed="rId11"/>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cxnSp>
        <p:nvCxnSpPr>
          <p:cNvPr id="12" name="直線コネクタ 11">
            <a:extLst>
              <a:ext uri="{FF2B5EF4-FFF2-40B4-BE49-F238E27FC236}">
                <a16:creationId xmlns:a16="http://schemas.microsoft.com/office/drawing/2014/main" id="{D68FC3AA-4C00-954B-D980-34D3CBEC2471}"/>
              </a:ext>
            </a:extLst>
          </p:cNvPr>
          <p:cNvCxnSpPr/>
          <p:nvPr/>
        </p:nvCxnSpPr>
        <p:spPr>
          <a:xfrm flipH="1">
            <a:off x="2047748" y="1996168"/>
            <a:ext cx="22905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27B8FC20-3F39-EEC5-EF5C-9ABDAE0C579F}"/>
              </a:ext>
            </a:extLst>
          </p:cNvPr>
          <p:cNvCxnSpPr/>
          <p:nvPr/>
        </p:nvCxnSpPr>
        <p:spPr>
          <a:xfrm flipH="1">
            <a:off x="2047748" y="3707605"/>
            <a:ext cx="22905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01824659-D64C-06E1-5C31-21CAFC78392B}"/>
              </a:ext>
            </a:extLst>
          </p:cNvPr>
          <p:cNvCxnSpPr/>
          <p:nvPr/>
        </p:nvCxnSpPr>
        <p:spPr>
          <a:xfrm flipH="1">
            <a:off x="2047748" y="5511913"/>
            <a:ext cx="22905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A2160DC2-5FE6-C5CB-B441-33896B955514}"/>
              </a:ext>
            </a:extLst>
          </p:cNvPr>
          <p:cNvCxnSpPr>
            <a:cxnSpLocks/>
          </p:cNvCxnSpPr>
          <p:nvPr/>
        </p:nvCxnSpPr>
        <p:spPr>
          <a:xfrm flipH="1">
            <a:off x="3947415" y="4686912"/>
            <a:ext cx="39088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0F963271-7F2E-C865-4524-DE505852652D}"/>
              </a:ext>
            </a:extLst>
          </p:cNvPr>
          <p:cNvCxnSpPr>
            <a:cxnSpLocks/>
          </p:cNvCxnSpPr>
          <p:nvPr/>
        </p:nvCxnSpPr>
        <p:spPr>
          <a:xfrm flipH="1">
            <a:off x="3947415" y="2856071"/>
            <a:ext cx="390883"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四角形: 角を丸くする 17">
            <a:extLst>
              <a:ext uri="{FF2B5EF4-FFF2-40B4-BE49-F238E27FC236}">
                <a16:creationId xmlns:a16="http://schemas.microsoft.com/office/drawing/2014/main" id="{980B3E0C-6986-443C-5AE6-139A6983227C}"/>
              </a:ext>
            </a:extLst>
          </p:cNvPr>
          <p:cNvSpPr/>
          <p:nvPr/>
        </p:nvSpPr>
        <p:spPr>
          <a:xfrm>
            <a:off x="4338297" y="1503724"/>
            <a:ext cx="5062084" cy="115177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975" dirty="0">
                <a:solidFill>
                  <a:schemeClr val="tx1"/>
                </a:solidFill>
              </a:rPr>
              <a:t>家族や周囲の仲間、地域で共に活動する人のほか、多様なかかわり合いの中で信頼関係を築きながら人と人とのつながりの構築を進めます。</a:t>
            </a:r>
          </a:p>
        </p:txBody>
      </p:sp>
      <p:sp>
        <p:nvSpPr>
          <p:cNvPr id="19" name="四角形: 角を丸くする 18">
            <a:extLst>
              <a:ext uri="{FF2B5EF4-FFF2-40B4-BE49-F238E27FC236}">
                <a16:creationId xmlns:a16="http://schemas.microsoft.com/office/drawing/2014/main" id="{F7A4AFFB-3C54-7C1A-CB07-F2682EDF68C1}"/>
              </a:ext>
            </a:extLst>
          </p:cNvPr>
          <p:cNvSpPr/>
          <p:nvPr/>
        </p:nvSpPr>
        <p:spPr>
          <a:xfrm>
            <a:off x="4338297" y="2451083"/>
            <a:ext cx="5062084" cy="115177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975" dirty="0">
                <a:solidFill>
                  <a:schemeClr val="tx1"/>
                </a:solidFill>
              </a:rPr>
              <a:t>次代を担う子ども達が笑顔で健やかに暮らすことができるように、子育てをみんなで助け合いながら、家庭や地域が一体となって子どもの成長を後押しする地域環境の創出を目指します。</a:t>
            </a:r>
          </a:p>
        </p:txBody>
      </p:sp>
      <p:sp>
        <p:nvSpPr>
          <p:cNvPr id="20" name="四角形: 角を丸くする 19">
            <a:extLst>
              <a:ext uri="{FF2B5EF4-FFF2-40B4-BE49-F238E27FC236}">
                <a16:creationId xmlns:a16="http://schemas.microsoft.com/office/drawing/2014/main" id="{0AA1511F-285E-7B7B-4CE3-732B4B05C758}"/>
              </a:ext>
            </a:extLst>
          </p:cNvPr>
          <p:cNvSpPr/>
          <p:nvPr/>
        </p:nvSpPr>
        <p:spPr>
          <a:xfrm>
            <a:off x="4338297" y="3343829"/>
            <a:ext cx="5062084" cy="115177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975" dirty="0">
                <a:solidFill>
                  <a:schemeClr val="tx1"/>
                </a:solidFill>
              </a:rPr>
              <a:t>子どもから高齢者まで、また障がいのある方もない方もそれぞれが共に支え合い、健やかに安心して暮らせる取組を進めるとともに、生きがいややりがいが持てる環境づくりを進めます。</a:t>
            </a:r>
          </a:p>
        </p:txBody>
      </p:sp>
      <p:sp>
        <p:nvSpPr>
          <p:cNvPr id="21" name="四角形: 角を丸くする 20">
            <a:extLst>
              <a:ext uri="{FF2B5EF4-FFF2-40B4-BE49-F238E27FC236}">
                <a16:creationId xmlns:a16="http://schemas.microsoft.com/office/drawing/2014/main" id="{B9BBA0A7-D29D-1157-AD84-00D08581FF3B}"/>
              </a:ext>
            </a:extLst>
          </p:cNvPr>
          <p:cNvSpPr/>
          <p:nvPr/>
        </p:nvSpPr>
        <p:spPr>
          <a:xfrm>
            <a:off x="4338297" y="4153073"/>
            <a:ext cx="5062084" cy="115177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975" dirty="0">
                <a:solidFill>
                  <a:schemeClr val="tx1"/>
                </a:solidFill>
              </a:rPr>
              <a:t>リカレント教育などの高等教育機関の専門的な知見を生かした学びの機会の創出を進めるとともに、市民の皆さんの学びにつながる環境づくりを進めます。</a:t>
            </a:r>
          </a:p>
        </p:txBody>
      </p:sp>
      <p:sp>
        <p:nvSpPr>
          <p:cNvPr id="22" name="四角形: 角を丸くする 21">
            <a:extLst>
              <a:ext uri="{FF2B5EF4-FFF2-40B4-BE49-F238E27FC236}">
                <a16:creationId xmlns:a16="http://schemas.microsoft.com/office/drawing/2014/main" id="{E0E6CD7C-11CC-EC6B-1D4B-CCC593035415}"/>
              </a:ext>
            </a:extLst>
          </p:cNvPr>
          <p:cNvSpPr/>
          <p:nvPr/>
        </p:nvSpPr>
        <p:spPr>
          <a:xfrm>
            <a:off x="4338297" y="5049193"/>
            <a:ext cx="5062084" cy="115177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975" dirty="0">
                <a:solidFill>
                  <a:schemeClr val="tx1"/>
                </a:solidFill>
              </a:rPr>
              <a:t>高等教育機関が立地している本市の特徴を生かしながら、市内に働く場を創出するための取組を進め、市民の皆さんが自分らしく働くことができる環境づくりを進めます。</a:t>
            </a:r>
          </a:p>
        </p:txBody>
      </p:sp>
    </p:spTree>
    <p:extLst>
      <p:ext uri="{BB962C8B-B14F-4D97-AF65-F5344CB8AC3E}">
        <p14:creationId xmlns:p14="http://schemas.microsoft.com/office/powerpoint/2010/main" val="1717299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711C49C-E822-BAF4-555A-7C3DD38C7FE1}"/>
              </a:ext>
            </a:extLst>
          </p:cNvPr>
          <p:cNvSpPr/>
          <p:nvPr/>
        </p:nvSpPr>
        <p:spPr>
          <a:xfrm>
            <a:off x="120649" y="766763"/>
            <a:ext cx="9657103" cy="457200"/>
          </a:xfrm>
          <a:prstGeom prst="rect">
            <a:avLst/>
          </a:prstGeom>
          <a:solidFill>
            <a:srgbClr val="45A5E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950" dirty="0">
                <a:latin typeface="FG角ｺﾞｼｯｸ体Ca-B" panose="020B0809000000000000" pitchFamily="49" charset="-128"/>
                <a:ea typeface="FG角ｺﾞｼｯｸ体Ca-B" panose="020B0809000000000000" pitchFamily="49" charset="-128"/>
              </a:rPr>
              <a:t>「つながる滝沢」に関連する３つの重点事業</a:t>
            </a:r>
          </a:p>
        </p:txBody>
      </p:sp>
      <p:sp>
        <p:nvSpPr>
          <p:cNvPr id="2" name="正方形/長方形 1">
            <a:extLst>
              <a:ext uri="{FF2B5EF4-FFF2-40B4-BE49-F238E27FC236}">
                <a16:creationId xmlns:a16="http://schemas.microsoft.com/office/drawing/2014/main" id="{A7EAEA93-3487-2F21-AB17-41C4B81F37BE}"/>
              </a:ext>
            </a:extLst>
          </p:cNvPr>
          <p:cNvSpPr/>
          <p:nvPr/>
        </p:nvSpPr>
        <p:spPr>
          <a:xfrm>
            <a:off x="106136" y="1332821"/>
            <a:ext cx="9671617" cy="4656704"/>
          </a:xfrm>
          <a:prstGeom prst="rect">
            <a:avLst/>
          </a:prstGeom>
          <a:noFill/>
          <a:ln w="158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grpSp>
        <p:nvGrpSpPr>
          <p:cNvPr id="19" name="グループ化 18">
            <a:extLst>
              <a:ext uri="{FF2B5EF4-FFF2-40B4-BE49-F238E27FC236}">
                <a16:creationId xmlns:a16="http://schemas.microsoft.com/office/drawing/2014/main" id="{4E781598-B9C4-063D-A08D-971265194C7A}"/>
              </a:ext>
            </a:extLst>
          </p:cNvPr>
          <p:cNvGrpSpPr/>
          <p:nvPr/>
        </p:nvGrpSpPr>
        <p:grpSpPr>
          <a:xfrm>
            <a:off x="383778" y="1907722"/>
            <a:ext cx="4219859" cy="884466"/>
            <a:chOff x="472342" y="1556657"/>
            <a:chExt cx="5193672" cy="1088573"/>
          </a:xfrm>
        </p:grpSpPr>
        <p:sp>
          <p:nvSpPr>
            <p:cNvPr id="6" name="正方形/長方形 5">
              <a:extLst>
                <a:ext uri="{FF2B5EF4-FFF2-40B4-BE49-F238E27FC236}">
                  <a16:creationId xmlns:a16="http://schemas.microsoft.com/office/drawing/2014/main" id="{7127B0DD-C412-04F3-CECF-584101C4794E}"/>
                </a:ext>
              </a:extLst>
            </p:cNvPr>
            <p:cNvSpPr/>
            <p:nvPr/>
          </p:nvSpPr>
          <p:spPr>
            <a:xfrm>
              <a:off x="472342" y="1556658"/>
              <a:ext cx="5193672" cy="1088572"/>
            </a:xfrm>
            <a:prstGeom prst="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ltLang="ja-JP" sz="894" dirty="0">
                <a:solidFill>
                  <a:schemeClr val="tx1"/>
                </a:solidFill>
                <a:latin typeface="FG角ｺﾞｼｯｸ体Ca-B" panose="020B0809000000000000" pitchFamily="49" charset="-128"/>
                <a:ea typeface="FG角ｺﾞｼｯｸ体Ca-B" panose="020B0809000000000000" pitchFamily="49" charset="-128"/>
              </a:endParaRPr>
            </a:p>
            <a:p>
              <a:r>
                <a:rPr lang="ja-JP" altLang="en-US" sz="975" dirty="0">
                  <a:solidFill>
                    <a:schemeClr val="tx1"/>
                  </a:solidFill>
                  <a:latin typeface="FG角ｺﾞｼｯｸ体Ca-B" panose="020B0809000000000000" pitchFamily="49" charset="-128"/>
                  <a:ea typeface="FG角ｺﾞｼｯｸ体Ca-B" panose="020B0809000000000000" pitchFamily="49" charset="-128"/>
                </a:rPr>
                <a:t>市民主体の地域づくり計画である「地域別計画」の推進と具現化を図るため、市内</a:t>
              </a:r>
              <a:r>
                <a:rPr lang="en-US" altLang="ja-JP" sz="975" dirty="0">
                  <a:solidFill>
                    <a:schemeClr val="tx1"/>
                  </a:solidFill>
                  <a:latin typeface="FG角ｺﾞｼｯｸ体Ca-B" panose="020B0809000000000000" pitchFamily="49" charset="-128"/>
                  <a:ea typeface="FG角ｺﾞｼｯｸ体Ca-B" panose="020B0809000000000000" pitchFamily="49" charset="-128"/>
                </a:rPr>
                <a:t>11</a:t>
              </a:r>
              <a:r>
                <a:rPr lang="ja-JP" altLang="en-US" sz="975" dirty="0">
                  <a:solidFill>
                    <a:schemeClr val="tx1"/>
                  </a:solidFill>
                  <a:latin typeface="FG角ｺﾞｼｯｸ体Ca-B" panose="020B0809000000000000" pitchFamily="49" charset="-128"/>
                  <a:ea typeface="FG角ｺﾞｼｯｸ体Ca-B" panose="020B0809000000000000" pitchFamily="49" charset="-128"/>
                </a:rPr>
                <a:t>の地域づくり懇談会等、地域で活動する団体が主体となって実施する地域づくり活動を支援します。</a:t>
              </a:r>
            </a:p>
          </p:txBody>
        </p:sp>
        <p:sp>
          <p:nvSpPr>
            <p:cNvPr id="15" name="正方形/長方形 14">
              <a:extLst>
                <a:ext uri="{FF2B5EF4-FFF2-40B4-BE49-F238E27FC236}">
                  <a16:creationId xmlns:a16="http://schemas.microsoft.com/office/drawing/2014/main" id="{994D9E94-A18D-64B9-C34D-C178117A5B0C}"/>
                </a:ext>
              </a:extLst>
            </p:cNvPr>
            <p:cNvSpPr/>
            <p:nvPr/>
          </p:nvSpPr>
          <p:spPr>
            <a:xfrm>
              <a:off x="472342" y="1556657"/>
              <a:ext cx="1601387" cy="28847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894" dirty="0">
                  <a:solidFill>
                    <a:schemeClr val="tx1"/>
                  </a:solidFill>
                  <a:latin typeface="FG角ｺﾞｼｯｸ体Ca-B" panose="020B0809000000000000" pitchFamily="49" charset="-128"/>
                  <a:ea typeface="FG角ｺﾞｼｯｸ体Ca-B" panose="020B0809000000000000" pitchFamily="49" charset="-128"/>
                </a:rPr>
                <a:t>事業の意図やねらい</a:t>
              </a:r>
            </a:p>
          </p:txBody>
        </p:sp>
      </p:grpSp>
      <p:sp>
        <p:nvSpPr>
          <p:cNvPr id="17" name="正方形/長方形 16">
            <a:extLst>
              <a:ext uri="{FF2B5EF4-FFF2-40B4-BE49-F238E27FC236}">
                <a16:creationId xmlns:a16="http://schemas.microsoft.com/office/drawing/2014/main" id="{8C89D262-A12D-6FDF-319B-9BE2D43BBD29}"/>
              </a:ext>
            </a:extLst>
          </p:cNvPr>
          <p:cNvSpPr/>
          <p:nvPr/>
        </p:nvSpPr>
        <p:spPr>
          <a:xfrm>
            <a:off x="4736307" y="1907722"/>
            <a:ext cx="5041445" cy="8844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975" dirty="0">
                <a:solidFill>
                  <a:schemeClr val="tx1"/>
                </a:solidFill>
                <a:latin typeface="FG角ｺﾞｼｯｸ体Ca-B" panose="020B0809000000000000" pitchFamily="49" charset="-128"/>
                <a:ea typeface="FG角ｺﾞｼｯｸ体Ca-B" panose="020B0809000000000000" pitchFamily="49" charset="-128"/>
              </a:rPr>
              <a:t>（令和７年度の具体的な取組）</a:t>
            </a:r>
            <a:endParaRPr lang="en-US" altLang="ja-JP" sz="975" dirty="0">
              <a:solidFill>
                <a:schemeClr val="tx1"/>
              </a:solidFill>
              <a:latin typeface="FG角ｺﾞｼｯｸ体Ca-B" panose="020B0809000000000000" pitchFamily="49" charset="-128"/>
              <a:ea typeface="FG角ｺﾞｼｯｸ体Ca-B" panose="020B0809000000000000" pitchFamily="49" charset="-128"/>
            </a:endParaRPr>
          </a:p>
          <a:p>
            <a:r>
              <a:rPr lang="ja-JP" altLang="en-US" sz="975" dirty="0">
                <a:solidFill>
                  <a:schemeClr val="tx1"/>
                </a:solidFill>
                <a:latin typeface="FG角ｺﾞｼｯｸ体Ca-B" panose="020B0809000000000000" pitchFamily="49" charset="-128"/>
                <a:ea typeface="FG角ｺﾞｼｯｸ体Ca-B" panose="020B0809000000000000" pitchFamily="49" charset="-128"/>
              </a:rPr>
              <a:t>地域別計画に定める地域の課題解決及び幸せづくりを目的とした「地域の魅力を伝える事業」「世代間交流につながる事業」「環境美化活動事業」など、市内</a:t>
            </a:r>
            <a:r>
              <a:rPr lang="en-US" altLang="ja-JP" sz="975" dirty="0">
                <a:solidFill>
                  <a:schemeClr val="tx1"/>
                </a:solidFill>
                <a:latin typeface="FG角ｺﾞｼｯｸ体Ca-B" panose="020B0809000000000000" pitchFamily="49" charset="-128"/>
                <a:ea typeface="FG角ｺﾞｼｯｸ体Ca-B" panose="020B0809000000000000" pitchFamily="49" charset="-128"/>
              </a:rPr>
              <a:t>11</a:t>
            </a:r>
            <a:r>
              <a:rPr lang="ja-JP" altLang="en-US" sz="975" dirty="0">
                <a:solidFill>
                  <a:schemeClr val="tx1"/>
                </a:solidFill>
                <a:latin typeface="FG角ｺﾞｼｯｸ体Ca-B" panose="020B0809000000000000" pitchFamily="49" charset="-128"/>
                <a:ea typeface="FG角ｺﾞｼｯｸ体Ca-B" panose="020B0809000000000000" pitchFamily="49" charset="-128"/>
              </a:rPr>
              <a:t>の地域づくり懇談会等が実施する市民主体の地域づくり活動に対し補助金を交付</a:t>
            </a:r>
          </a:p>
        </p:txBody>
      </p:sp>
      <p:grpSp>
        <p:nvGrpSpPr>
          <p:cNvPr id="26" name="グループ化 25">
            <a:extLst>
              <a:ext uri="{FF2B5EF4-FFF2-40B4-BE49-F238E27FC236}">
                <a16:creationId xmlns:a16="http://schemas.microsoft.com/office/drawing/2014/main" id="{4D53D77E-F6C4-FAA2-4AD7-D8265BB127C5}"/>
              </a:ext>
            </a:extLst>
          </p:cNvPr>
          <p:cNvGrpSpPr/>
          <p:nvPr/>
        </p:nvGrpSpPr>
        <p:grpSpPr>
          <a:xfrm>
            <a:off x="383779" y="1425688"/>
            <a:ext cx="9241403" cy="384742"/>
            <a:chOff x="472342" y="963385"/>
            <a:chExt cx="11374035" cy="473529"/>
          </a:xfrm>
        </p:grpSpPr>
        <p:sp>
          <p:nvSpPr>
            <p:cNvPr id="3" name="正方形/長方形 2">
              <a:extLst>
                <a:ext uri="{FF2B5EF4-FFF2-40B4-BE49-F238E27FC236}">
                  <a16:creationId xmlns:a16="http://schemas.microsoft.com/office/drawing/2014/main" id="{EC262945-17B1-62D6-D07A-C2B783A3AA28}"/>
                </a:ext>
              </a:extLst>
            </p:cNvPr>
            <p:cNvSpPr/>
            <p:nvPr/>
          </p:nvSpPr>
          <p:spPr>
            <a:xfrm>
              <a:off x="472342" y="968829"/>
              <a:ext cx="8932913" cy="468085"/>
            </a:xfrm>
            <a:prstGeom prst="rect">
              <a:avLst/>
            </a:prstGeom>
            <a:solidFill>
              <a:srgbClr val="45A5E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950" dirty="0">
                  <a:latin typeface="FG角ｺﾞｼｯｸ体Ca-B" panose="020B0809000000000000" pitchFamily="49" charset="-128"/>
                  <a:ea typeface="FG角ｺﾞｼｯｸ体Ca-B" panose="020B0809000000000000" pitchFamily="49" charset="-128"/>
                </a:rPr>
                <a:t>１　滝沢地域づくり活動推進補助事業（</a:t>
              </a:r>
              <a:r>
                <a:rPr lang="en-US" altLang="ja-JP" sz="1950" dirty="0">
                  <a:latin typeface="FG角ｺﾞｼｯｸ体Ca-B" panose="020B0809000000000000" pitchFamily="49" charset="-128"/>
                  <a:ea typeface="FG角ｺﾞｼｯｸ体Ca-B" panose="020B0809000000000000" pitchFamily="49" charset="-128"/>
                </a:rPr>
                <a:t>2,990</a:t>
              </a:r>
              <a:r>
                <a:rPr lang="ja-JP" altLang="en-US" sz="1950" dirty="0">
                  <a:latin typeface="FG角ｺﾞｼｯｸ体Ca-B" panose="020B0809000000000000" pitchFamily="49" charset="-128"/>
                  <a:ea typeface="FG角ｺﾞｼｯｸ体Ca-B" panose="020B0809000000000000" pitchFamily="49" charset="-128"/>
                </a:rPr>
                <a:t>千円）</a:t>
              </a:r>
            </a:p>
          </p:txBody>
        </p:sp>
        <p:sp>
          <p:nvSpPr>
            <p:cNvPr id="25" name="正方形/長方形 24">
              <a:extLst>
                <a:ext uri="{FF2B5EF4-FFF2-40B4-BE49-F238E27FC236}">
                  <a16:creationId xmlns:a16="http://schemas.microsoft.com/office/drawing/2014/main" id="{57E5D1FB-4CC3-EAB5-80E5-16D1DBD0FE2B}"/>
                </a:ext>
              </a:extLst>
            </p:cNvPr>
            <p:cNvSpPr/>
            <p:nvPr/>
          </p:nvSpPr>
          <p:spPr>
            <a:xfrm>
              <a:off x="9552214" y="963385"/>
              <a:ext cx="2294163" cy="468085"/>
            </a:xfrm>
            <a:prstGeom prst="rect">
              <a:avLst/>
            </a:prstGeom>
            <a:solidFill>
              <a:schemeClr val="bg1"/>
            </a:solidFill>
            <a:ln w="28575">
              <a:solidFill>
                <a:srgbClr val="45A5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25" dirty="0">
                  <a:solidFill>
                    <a:srgbClr val="45A5ED"/>
                  </a:solidFill>
                  <a:latin typeface="FG角ｺﾞｼｯｸ体Ca-B" panose="020B0809000000000000" pitchFamily="49" charset="-128"/>
                  <a:ea typeface="FG角ｺﾞｼｯｸ体Ca-B" panose="020B0809000000000000" pitchFamily="49" charset="-128"/>
                </a:rPr>
                <a:t>市民環境部</a:t>
              </a:r>
            </a:p>
          </p:txBody>
        </p:sp>
      </p:grpSp>
      <p:grpSp>
        <p:nvGrpSpPr>
          <p:cNvPr id="27" name="グループ化 26">
            <a:extLst>
              <a:ext uri="{FF2B5EF4-FFF2-40B4-BE49-F238E27FC236}">
                <a16:creationId xmlns:a16="http://schemas.microsoft.com/office/drawing/2014/main" id="{4F826841-AA88-90D0-3041-0C29C311CAD6}"/>
              </a:ext>
            </a:extLst>
          </p:cNvPr>
          <p:cNvGrpSpPr/>
          <p:nvPr/>
        </p:nvGrpSpPr>
        <p:grpSpPr>
          <a:xfrm>
            <a:off x="383778" y="3429000"/>
            <a:ext cx="4219859" cy="884466"/>
            <a:chOff x="472342" y="1556657"/>
            <a:chExt cx="5193672" cy="1088573"/>
          </a:xfrm>
        </p:grpSpPr>
        <p:sp>
          <p:nvSpPr>
            <p:cNvPr id="28" name="正方形/長方形 27">
              <a:extLst>
                <a:ext uri="{FF2B5EF4-FFF2-40B4-BE49-F238E27FC236}">
                  <a16:creationId xmlns:a16="http://schemas.microsoft.com/office/drawing/2014/main" id="{5979FC46-2704-95A7-1D63-DAFA2ED53B39}"/>
                </a:ext>
              </a:extLst>
            </p:cNvPr>
            <p:cNvSpPr/>
            <p:nvPr/>
          </p:nvSpPr>
          <p:spPr>
            <a:xfrm>
              <a:off x="472342" y="1556658"/>
              <a:ext cx="5193672" cy="1088572"/>
            </a:xfrm>
            <a:prstGeom prst="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ltLang="ja-JP" sz="894" dirty="0">
                <a:solidFill>
                  <a:schemeClr val="tx1"/>
                </a:solidFill>
                <a:latin typeface="FG角ｺﾞｼｯｸ体Ca-B" panose="020B0809000000000000" pitchFamily="49" charset="-128"/>
                <a:ea typeface="FG角ｺﾞｼｯｸ体Ca-B" panose="020B0809000000000000" pitchFamily="49" charset="-128"/>
              </a:endParaRPr>
            </a:p>
            <a:p>
              <a:r>
                <a:rPr lang="ja-JP" altLang="en-US" sz="975" dirty="0">
                  <a:solidFill>
                    <a:schemeClr val="tx1"/>
                  </a:solidFill>
                  <a:latin typeface="FG角ｺﾞｼｯｸ体Ca-B" panose="020B0809000000000000" pitchFamily="49" charset="-128"/>
                  <a:ea typeface="FG角ｺﾞｼｯｸ体Ca-B" panose="020B0809000000000000" pitchFamily="49" charset="-128"/>
                </a:rPr>
                <a:t>市の中心拠点地域における新たな雇用の創出、更なる賑わいや市民の交流の拠点化を推進するため、現在民間開発により進められている商業地の整備に対する支援を行います。</a:t>
              </a:r>
            </a:p>
          </p:txBody>
        </p:sp>
        <p:sp>
          <p:nvSpPr>
            <p:cNvPr id="29" name="正方形/長方形 28">
              <a:extLst>
                <a:ext uri="{FF2B5EF4-FFF2-40B4-BE49-F238E27FC236}">
                  <a16:creationId xmlns:a16="http://schemas.microsoft.com/office/drawing/2014/main" id="{FF397249-2CCB-1F3D-D7B8-376134A55BC6}"/>
                </a:ext>
              </a:extLst>
            </p:cNvPr>
            <p:cNvSpPr/>
            <p:nvPr/>
          </p:nvSpPr>
          <p:spPr>
            <a:xfrm>
              <a:off x="472342" y="1556657"/>
              <a:ext cx="1601387" cy="28847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894" dirty="0">
                  <a:solidFill>
                    <a:schemeClr val="tx1"/>
                  </a:solidFill>
                  <a:latin typeface="FG角ｺﾞｼｯｸ体Ca-B" panose="020B0809000000000000" pitchFamily="49" charset="-128"/>
                  <a:ea typeface="FG角ｺﾞｼｯｸ体Ca-B" panose="020B0809000000000000" pitchFamily="49" charset="-128"/>
                </a:rPr>
                <a:t>事業の意図やねらい</a:t>
              </a:r>
            </a:p>
          </p:txBody>
        </p:sp>
      </p:grpSp>
      <p:sp>
        <p:nvSpPr>
          <p:cNvPr id="30" name="正方形/長方形 29">
            <a:extLst>
              <a:ext uri="{FF2B5EF4-FFF2-40B4-BE49-F238E27FC236}">
                <a16:creationId xmlns:a16="http://schemas.microsoft.com/office/drawing/2014/main" id="{E91CC017-4BF2-97A9-A379-5352FFA0C466}"/>
              </a:ext>
            </a:extLst>
          </p:cNvPr>
          <p:cNvSpPr/>
          <p:nvPr/>
        </p:nvSpPr>
        <p:spPr>
          <a:xfrm>
            <a:off x="4736307" y="3429001"/>
            <a:ext cx="5041445" cy="8844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975" dirty="0">
                <a:solidFill>
                  <a:schemeClr val="tx1"/>
                </a:solidFill>
                <a:latin typeface="FG角ｺﾞｼｯｸ体Ca-B" panose="020B0809000000000000" pitchFamily="49" charset="-128"/>
                <a:ea typeface="FG角ｺﾞｼｯｸ体Ca-B" panose="020B0809000000000000" pitchFamily="49" charset="-128"/>
              </a:rPr>
              <a:t>（令和７年度の具体的な取組）</a:t>
            </a:r>
            <a:endParaRPr lang="en-US" altLang="ja-JP" sz="975" dirty="0">
              <a:solidFill>
                <a:schemeClr val="tx1"/>
              </a:solidFill>
              <a:latin typeface="FG角ｺﾞｼｯｸ体Ca-B" panose="020B0809000000000000" pitchFamily="49" charset="-128"/>
              <a:ea typeface="FG角ｺﾞｼｯｸ体Ca-B" panose="020B0809000000000000" pitchFamily="49" charset="-128"/>
            </a:endParaRPr>
          </a:p>
          <a:p>
            <a:r>
              <a:rPr lang="ja-JP" altLang="en-US" sz="975" dirty="0">
                <a:solidFill>
                  <a:schemeClr val="tx1"/>
                </a:solidFill>
                <a:latin typeface="FG角ｺﾞｼｯｸ体Ca-B" panose="020B0809000000000000" pitchFamily="49" charset="-128"/>
                <a:ea typeface="FG角ｺﾞｼｯｸ体Ca-B" panose="020B0809000000000000" pitchFamily="49" charset="-128"/>
              </a:rPr>
              <a:t>〇開発地域内の市が支援する河川の切回し並びに歩道工事完了に伴う用地の測量、購入及び売払い</a:t>
            </a:r>
          </a:p>
          <a:p>
            <a:r>
              <a:rPr lang="ja-JP" altLang="en-US" sz="975" dirty="0">
                <a:solidFill>
                  <a:schemeClr val="tx1"/>
                </a:solidFill>
                <a:latin typeface="FG角ｺﾞｼｯｸ体Ca-B" panose="020B0809000000000000" pitchFamily="49" charset="-128"/>
                <a:ea typeface="FG角ｺﾞｼｯｸ体Ca-B" panose="020B0809000000000000" pitchFamily="49" charset="-128"/>
              </a:rPr>
              <a:t>〇連携した事業促進を図るための開発事業者との定期的な工程会議の実施</a:t>
            </a:r>
          </a:p>
          <a:p>
            <a:r>
              <a:rPr lang="ja-JP" altLang="en-US" sz="975" dirty="0">
                <a:solidFill>
                  <a:schemeClr val="tx1"/>
                </a:solidFill>
                <a:latin typeface="FG角ｺﾞｼｯｸ体Ca-B" panose="020B0809000000000000" pitchFamily="49" charset="-128"/>
                <a:ea typeface="FG角ｺﾞｼｯｸ体Ca-B" panose="020B0809000000000000" pitchFamily="49" charset="-128"/>
              </a:rPr>
              <a:t>〇商業施設等のオープンに向けた市民への周知</a:t>
            </a:r>
            <a:endParaRPr lang="en-US" altLang="ja-JP" sz="975" dirty="0">
              <a:solidFill>
                <a:schemeClr val="tx1"/>
              </a:solidFill>
              <a:latin typeface="FG角ｺﾞｼｯｸ体Ca-B" panose="020B0809000000000000" pitchFamily="49" charset="-128"/>
              <a:ea typeface="FG角ｺﾞｼｯｸ体Ca-B" panose="020B0809000000000000" pitchFamily="49" charset="-128"/>
            </a:endParaRPr>
          </a:p>
        </p:txBody>
      </p:sp>
      <p:grpSp>
        <p:nvGrpSpPr>
          <p:cNvPr id="31" name="グループ化 30">
            <a:extLst>
              <a:ext uri="{FF2B5EF4-FFF2-40B4-BE49-F238E27FC236}">
                <a16:creationId xmlns:a16="http://schemas.microsoft.com/office/drawing/2014/main" id="{346B992C-C2AC-B2AE-523F-315C677D94E0}"/>
              </a:ext>
            </a:extLst>
          </p:cNvPr>
          <p:cNvGrpSpPr/>
          <p:nvPr/>
        </p:nvGrpSpPr>
        <p:grpSpPr>
          <a:xfrm>
            <a:off x="383779" y="2946967"/>
            <a:ext cx="9241403" cy="384742"/>
            <a:chOff x="472342" y="963385"/>
            <a:chExt cx="11374035" cy="473529"/>
          </a:xfrm>
        </p:grpSpPr>
        <p:sp>
          <p:nvSpPr>
            <p:cNvPr id="32" name="正方形/長方形 31">
              <a:extLst>
                <a:ext uri="{FF2B5EF4-FFF2-40B4-BE49-F238E27FC236}">
                  <a16:creationId xmlns:a16="http://schemas.microsoft.com/office/drawing/2014/main" id="{ABC62B0A-5A5D-8910-CDC1-A8A9DAC3893A}"/>
                </a:ext>
              </a:extLst>
            </p:cNvPr>
            <p:cNvSpPr/>
            <p:nvPr/>
          </p:nvSpPr>
          <p:spPr>
            <a:xfrm>
              <a:off x="472342" y="968829"/>
              <a:ext cx="8932913" cy="468085"/>
            </a:xfrm>
            <a:prstGeom prst="rect">
              <a:avLst/>
            </a:prstGeom>
            <a:solidFill>
              <a:srgbClr val="45A5E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950" dirty="0">
                  <a:latin typeface="FG角ｺﾞｼｯｸ体Ca-B" panose="020B0809000000000000" pitchFamily="49" charset="-128"/>
                  <a:ea typeface="FG角ｺﾞｼｯｸ体Ca-B" panose="020B0809000000000000" pitchFamily="49" charset="-128"/>
                </a:rPr>
                <a:t>２　</a:t>
              </a:r>
              <a:r>
                <a:rPr lang="zh-TW" altLang="en-US" sz="1950" dirty="0">
                  <a:latin typeface="FG角ｺﾞｼｯｸ体Ca-B" panose="020B0809000000000000" pitchFamily="49" charset="-128"/>
                  <a:ea typeface="FG角ｺﾞｼｯｸ体Ca-B" panose="020B0809000000000000" pitchFamily="49" charset="-128"/>
                </a:rPr>
                <a:t>中心拠点商業地区開発事業</a:t>
              </a:r>
              <a:r>
                <a:rPr lang="ja-JP" altLang="en-US" sz="1950" dirty="0">
                  <a:latin typeface="FG角ｺﾞｼｯｸ体Ca-B" panose="020B0809000000000000" pitchFamily="49" charset="-128"/>
                  <a:ea typeface="FG角ｺﾞｼｯｸ体Ca-B" panose="020B0809000000000000" pitchFamily="49" charset="-128"/>
                </a:rPr>
                <a:t>（</a:t>
              </a:r>
              <a:r>
                <a:rPr lang="en-US" altLang="ja-JP" sz="1950" dirty="0">
                  <a:latin typeface="FG角ｺﾞｼｯｸ体Ca-B" panose="020B0809000000000000" pitchFamily="49" charset="-128"/>
                  <a:ea typeface="FG角ｺﾞｼｯｸ体Ca-B" panose="020B0809000000000000" pitchFamily="49" charset="-128"/>
                </a:rPr>
                <a:t>10,619</a:t>
              </a:r>
              <a:r>
                <a:rPr lang="ja-JP" altLang="en-US" sz="1950" dirty="0">
                  <a:latin typeface="FG角ｺﾞｼｯｸ体Ca-B" panose="020B0809000000000000" pitchFamily="49" charset="-128"/>
                  <a:ea typeface="FG角ｺﾞｼｯｸ体Ca-B" panose="020B0809000000000000" pitchFamily="49" charset="-128"/>
                </a:rPr>
                <a:t>千円）</a:t>
              </a:r>
            </a:p>
          </p:txBody>
        </p:sp>
        <p:sp>
          <p:nvSpPr>
            <p:cNvPr id="33" name="正方形/長方形 32">
              <a:extLst>
                <a:ext uri="{FF2B5EF4-FFF2-40B4-BE49-F238E27FC236}">
                  <a16:creationId xmlns:a16="http://schemas.microsoft.com/office/drawing/2014/main" id="{5ACEE2D5-650A-21AD-C31F-02B5C346C204}"/>
                </a:ext>
              </a:extLst>
            </p:cNvPr>
            <p:cNvSpPr/>
            <p:nvPr/>
          </p:nvSpPr>
          <p:spPr>
            <a:xfrm>
              <a:off x="9552214" y="963385"/>
              <a:ext cx="2294163" cy="468085"/>
            </a:xfrm>
            <a:prstGeom prst="rect">
              <a:avLst/>
            </a:prstGeom>
            <a:solidFill>
              <a:schemeClr val="bg1"/>
            </a:solidFill>
            <a:ln w="28575">
              <a:solidFill>
                <a:srgbClr val="45A5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25" dirty="0">
                  <a:solidFill>
                    <a:srgbClr val="45A5ED"/>
                  </a:solidFill>
                  <a:latin typeface="FG角ｺﾞｼｯｸ体Ca-B" panose="020B0809000000000000" pitchFamily="49" charset="-128"/>
                  <a:ea typeface="FG角ｺﾞｼｯｸ体Ca-B" panose="020B0809000000000000" pitchFamily="49" charset="-128"/>
                </a:rPr>
                <a:t>都市整備部</a:t>
              </a:r>
            </a:p>
          </p:txBody>
        </p:sp>
      </p:grpSp>
      <p:grpSp>
        <p:nvGrpSpPr>
          <p:cNvPr id="34" name="グループ化 33">
            <a:extLst>
              <a:ext uri="{FF2B5EF4-FFF2-40B4-BE49-F238E27FC236}">
                <a16:creationId xmlns:a16="http://schemas.microsoft.com/office/drawing/2014/main" id="{06AD901F-4D88-53D6-2147-A47F86FFE477}"/>
              </a:ext>
            </a:extLst>
          </p:cNvPr>
          <p:cNvGrpSpPr/>
          <p:nvPr/>
        </p:nvGrpSpPr>
        <p:grpSpPr>
          <a:xfrm>
            <a:off x="383778" y="4950278"/>
            <a:ext cx="4219859" cy="884466"/>
            <a:chOff x="472342" y="1556657"/>
            <a:chExt cx="5193672" cy="1088573"/>
          </a:xfrm>
        </p:grpSpPr>
        <p:sp>
          <p:nvSpPr>
            <p:cNvPr id="35" name="正方形/長方形 34">
              <a:extLst>
                <a:ext uri="{FF2B5EF4-FFF2-40B4-BE49-F238E27FC236}">
                  <a16:creationId xmlns:a16="http://schemas.microsoft.com/office/drawing/2014/main" id="{DF3366B7-628E-7342-830D-0C7AE06E6614}"/>
                </a:ext>
              </a:extLst>
            </p:cNvPr>
            <p:cNvSpPr/>
            <p:nvPr/>
          </p:nvSpPr>
          <p:spPr>
            <a:xfrm>
              <a:off x="472342" y="1556658"/>
              <a:ext cx="5193672" cy="1088572"/>
            </a:xfrm>
            <a:prstGeom prst="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ltLang="ja-JP" sz="894" dirty="0">
                <a:solidFill>
                  <a:schemeClr val="tx1"/>
                </a:solidFill>
                <a:latin typeface="FG角ｺﾞｼｯｸ体Ca-B" panose="020B0809000000000000" pitchFamily="49" charset="-128"/>
                <a:ea typeface="FG角ｺﾞｼｯｸ体Ca-B" panose="020B0809000000000000" pitchFamily="49" charset="-128"/>
              </a:endParaRPr>
            </a:p>
            <a:p>
              <a:r>
                <a:rPr lang="ja-JP" altLang="en-US" sz="975" dirty="0">
                  <a:solidFill>
                    <a:schemeClr val="tx1"/>
                  </a:solidFill>
                  <a:latin typeface="FG角ｺﾞｼｯｸ体Ca-B" panose="020B0809000000000000" pitchFamily="49" charset="-128"/>
                  <a:ea typeface="FG角ｺﾞｼｯｸ体Ca-B" panose="020B0809000000000000" pitchFamily="49" charset="-128"/>
                </a:rPr>
                <a:t>若者が活躍できる環境づくりの推進や、若者との連携・交流による地域内の人材定着、ＵＩターン人材の確保を目指した取組を進めます。</a:t>
              </a:r>
            </a:p>
          </p:txBody>
        </p:sp>
        <p:sp>
          <p:nvSpPr>
            <p:cNvPr id="36" name="正方形/長方形 35">
              <a:extLst>
                <a:ext uri="{FF2B5EF4-FFF2-40B4-BE49-F238E27FC236}">
                  <a16:creationId xmlns:a16="http://schemas.microsoft.com/office/drawing/2014/main" id="{05F19822-0F7E-67DF-D672-8633287D356E}"/>
                </a:ext>
              </a:extLst>
            </p:cNvPr>
            <p:cNvSpPr/>
            <p:nvPr/>
          </p:nvSpPr>
          <p:spPr>
            <a:xfrm>
              <a:off x="472342" y="1556657"/>
              <a:ext cx="1601387" cy="28847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894" dirty="0">
                  <a:solidFill>
                    <a:schemeClr val="tx1"/>
                  </a:solidFill>
                  <a:latin typeface="FG角ｺﾞｼｯｸ体Ca-B" panose="020B0809000000000000" pitchFamily="49" charset="-128"/>
                  <a:ea typeface="FG角ｺﾞｼｯｸ体Ca-B" panose="020B0809000000000000" pitchFamily="49" charset="-128"/>
                </a:rPr>
                <a:t>事業の意図やねらい</a:t>
              </a:r>
            </a:p>
          </p:txBody>
        </p:sp>
      </p:grpSp>
      <p:sp>
        <p:nvSpPr>
          <p:cNvPr id="37" name="正方形/長方形 36">
            <a:extLst>
              <a:ext uri="{FF2B5EF4-FFF2-40B4-BE49-F238E27FC236}">
                <a16:creationId xmlns:a16="http://schemas.microsoft.com/office/drawing/2014/main" id="{28F7E2EF-3B28-9E42-AD6E-11405A121CB8}"/>
              </a:ext>
            </a:extLst>
          </p:cNvPr>
          <p:cNvSpPr/>
          <p:nvPr/>
        </p:nvSpPr>
        <p:spPr>
          <a:xfrm>
            <a:off x="4736307" y="4950279"/>
            <a:ext cx="5041444" cy="8844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975" dirty="0">
                <a:solidFill>
                  <a:schemeClr val="tx1"/>
                </a:solidFill>
                <a:latin typeface="FG角ｺﾞｼｯｸ体Ca-B" panose="020B0809000000000000" pitchFamily="49" charset="-128"/>
                <a:ea typeface="FG角ｺﾞｼｯｸ体Ca-B" panose="020B0809000000000000" pitchFamily="49" charset="-128"/>
              </a:rPr>
              <a:t>（令和７年度の具体的な取組）</a:t>
            </a:r>
            <a:endParaRPr lang="en-US" altLang="ja-JP" sz="975" dirty="0">
              <a:solidFill>
                <a:schemeClr val="tx1"/>
              </a:solidFill>
              <a:latin typeface="FG角ｺﾞｼｯｸ体Ca-B" panose="020B0809000000000000" pitchFamily="49" charset="-128"/>
              <a:ea typeface="FG角ｺﾞｼｯｸ体Ca-B" panose="020B0809000000000000" pitchFamily="49" charset="-128"/>
            </a:endParaRPr>
          </a:p>
          <a:p>
            <a:r>
              <a:rPr lang="ja-JP" altLang="en-US" sz="975" dirty="0">
                <a:solidFill>
                  <a:schemeClr val="tx1"/>
                </a:solidFill>
                <a:latin typeface="FG角ｺﾞｼｯｸ体Ca-B" panose="020B0809000000000000" pitchFamily="49" charset="-128"/>
                <a:ea typeface="FG角ｺﾞｼｯｸ体Ca-B" panose="020B0809000000000000" pitchFamily="49" charset="-128"/>
              </a:rPr>
              <a:t>〇社会参加活動に取り組む若者を応援する補助制度の新設</a:t>
            </a:r>
            <a:r>
              <a:rPr lang="en-US" altLang="ja-JP" sz="975" dirty="0">
                <a:solidFill>
                  <a:srgbClr val="FF0000"/>
                </a:solidFill>
                <a:latin typeface="FG角ｺﾞｼｯｸ体Ca-B" panose="020B0809000000000000" pitchFamily="49" charset="-128"/>
                <a:ea typeface="FG角ｺﾞｼｯｸ体Ca-B" panose="020B0809000000000000" pitchFamily="49" charset="-128"/>
              </a:rPr>
              <a:t>【</a:t>
            </a:r>
            <a:r>
              <a:rPr lang="ja-JP" altLang="en-US" sz="975" dirty="0">
                <a:solidFill>
                  <a:srgbClr val="FF0000"/>
                </a:solidFill>
                <a:latin typeface="FG角ｺﾞｼｯｸ体Ca-B" panose="020B0809000000000000" pitchFamily="49" charset="-128"/>
                <a:ea typeface="FG角ｺﾞｼｯｸ体Ca-B" panose="020B0809000000000000" pitchFamily="49" charset="-128"/>
              </a:rPr>
              <a:t>新規</a:t>
            </a:r>
            <a:r>
              <a:rPr lang="en-US" altLang="ja-JP" sz="975" dirty="0">
                <a:solidFill>
                  <a:srgbClr val="FF0000"/>
                </a:solidFill>
                <a:latin typeface="FG角ｺﾞｼｯｸ体Ca-B" panose="020B0809000000000000" pitchFamily="49" charset="-128"/>
                <a:ea typeface="FG角ｺﾞｼｯｸ体Ca-B" panose="020B0809000000000000" pitchFamily="49" charset="-128"/>
              </a:rPr>
              <a:t>】</a:t>
            </a:r>
            <a:endParaRPr lang="ja-JP" altLang="en-US" sz="975" dirty="0">
              <a:solidFill>
                <a:srgbClr val="FF0000"/>
              </a:solidFill>
              <a:latin typeface="FG角ｺﾞｼｯｸ体Ca-B" panose="020B0809000000000000" pitchFamily="49" charset="-128"/>
              <a:ea typeface="FG角ｺﾞｼｯｸ体Ca-B" panose="020B0809000000000000" pitchFamily="49" charset="-128"/>
            </a:endParaRPr>
          </a:p>
          <a:p>
            <a:r>
              <a:rPr lang="ja-JP" altLang="en-US" sz="975" dirty="0">
                <a:solidFill>
                  <a:schemeClr val="tx1"/>
                </a:solidFill>
                <a:latin typeface="FG角ｺﾞｼｯｸ体Ca-B" panose="020B0809000000000000" pitchFamily="49" charset="-128"/>
                <a:ea typeface="FG角ｺﾞｼｯｸ体Ca-B" panose="020B0809000000000000" pitchFamily="49" charset="-128"/>
              </a:rPr>
              <a:t>〇移住定住を促進するための取組</a:t>
            </a:r>
          </a:p>
          <a:p>
            <a:r>
              <a:rPr lang="ja-JP" altLang="en-US" sz="975" dirty="0">
                <a:solidFill>
                  <a:schemeClr val="tx1"/>
                </a:solidFill>
                <a:latin typeface="FG角ｺﾞｼｯｸ体Ca-B" panose="020B0809000000000000" pitchFamily="49" charset="-128"/>
                <a:ea typeface="FG角ｺﾞｼｯｸ体Ca-B" panose="020B0809000000000000" pitchFamily="49" charset="-128"/>
              </a:rPr>
              <a:t>〇地域おこし協力隊等様々な分野で活躍する若い人材と連携した取組の実施</a:t>
            </a:r>
          </a:p>
          <a:p>
            <a:r>
              <a:rPr lang="ja-JP" altLang="en-US" sz="975" dirty="0">
                <a:solidFill>
                  <a:schemeClr val="tx1"/>
                </a:solidFill>
                <a:latin typeface="FG角ｺﾞｼｯｸ体Ca-B" panose="020B0809000000000000" pitchFamily="49" charset="-128"/>
                <a:ea typeface="FG角ｺﾞｼｯｸ体Ca-B" panose="020B0809000000000000" pitchFamily="49" charset="-128"/>
              </a:rPr>
              <a:t>〇市にゆかりがある若者との交流会の開催及び若者とのネットワークの構築</a:t>
            </a:r>
            <a:endParaRPr lang="en-US" altLang="ja-JP" sz="975" dirty="0">
              <a:solidFill>
                <a:schemeClr val="tx1"/>
              </a:solidFill>
              <a:latin typeface="FG角ｺﾞｼｯｸ体Ca-B" panose="020B0809000000000000" pitchFamily="49" charset="-128"/>
              <a:ea typeface="FG角ｺﾞｼｯｸ体Ca-B" panose="020B0809000000000000" pitchFamily="49" charset="-128"/>
            </a:endParaRPr>
          </a:p>
        </p:txBody>
      </p:sp>
      <p:grpSp>
        <p:nvGrpSpPr>
          <p:cNvPr id="38" name="グループ化 37">
            <a:extLst>
              <a:ext uri="{FF2B5EF4-FFF2-40B4-BE49-F238E27FC236}">
                <a16:creationId xmlns:a16="http://schemas.microsoft.com/office/drawing/2014/main" id="{EC70C102-94C6-435D-759E-C85E343866B4}"/>
              </a:ext>
            </a:extLst>
          </p:cNvPr>
          <p:cNvGrpSpPr/>
          <p:nvPr/>
        </p:nvGrpSpPr>
        <p:grpSpPr>
          <a:xfrm>
            <a:off x="383779" y="4468245"/>
            <a:ext cx="9241403" cy="384742"/>
            <a:chOff x="472342" y="963385"/>
            <a:chExt cx="11374035" cy="473529"/>
          </a:xfrm>
        </p:grpSpPr>
        <p:sp>
          <p:nvSpPr>
            <p:cNvPr id="39" name="正方形/長方形 38">
              <a:extLst>
                <a:ext uri="{FF2B5EF4-FFF2-40B4-BE49-F238E27FC236}">
                  <a16:creationId xmlns:a16="http://schemas.microsoft.com/office/drawing/2014/main" id="{53880885-C1E6-BCB2-C0BA-1C9184797B14}"/>
                </a:ext>
              </a:extLst>
            </p:cNvPr>
            <p:cNvSpPr/>
            <p:nvPr/>
          </p:nvSpPr>
          <p:spPr>
            <a:xfrm>
              <a:off x="472342" y="968829"/>
              <a:ext cx="8932913" cy="468085"/>
            </a:xfrm>
            <a:prstGeom prst="rect">
              <a:avLst/>
            </a:prstGeom>
            <a:solidFill>
              <a:srgbClr val="45A5E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950" dirty="0">
                  <a:latin typeface="FG角ｺﾞｼｯｸ体Ca-B" panose="020B0809000000000000" pitchFamily="49" charset="-128"/>
                  <a:ea typeface="FG角ｺﾞｼｯｸ体Ca-B" panose="020B0809000000000000" pitchFamily="49" charset="-128"/>
                </a:rPr>
                <a:t>３　若者活躍の場づくり推進事業（</a:t>
              </a:r>
              <a:r>
                <a:rPr lang="en-US" altLang="ja-JP" sz="1950" dirty="0">
                  <a:latin typeface="FG角ｺﾞｼｯｸ体Ca-B" panose="020B0809000000000000" pitchFamily="49" charset="-128"/>
                  <a:ea typeface="FG角ｺﾞｼｯｸ体Ca-B" panose="020B0809000000000000" pitchFamily="49" charset="-128"/>
                </a:rPr>
                <a:t>7,100</a:t>
              </a:r>
              <a:r>
                <a:rPr lang="ja-JP" altLang="en-US" sz="1950" dirty="0">
                  <a:latin typeface="FG角ｺﾞｼｯｸ体Ca-B" panose="020B0809000000000000" pitchFamily="49" charset="-128"/>
                  <a:ea typeface="FG角ｺﾞｼｯｸ体Ca-B" panose="020B0809000000000000" pitchFamily="49" charset="-128"/>
                </a:rPr>
                <a:t>千円）</a:t>
              </a:r>
              <a:r>
                <a:rPr lang="en-US" altLang="ja-JP" sz="1463" dirty="0">
                  <a:solidFill>
                    <a:srgbClr val="FF0000"/>
                  </a:solidFill>
                  <a:latin typeface="FG角ｺﾞｼｯｸ体Ca-B" panose="020B0809000000000000" pitchFamily="49" charset="-128"/>
                  <a:ea typeface="FG角ｺﾞｼｯｸ体Ca-B" panose="020B0809000000000000" pitchFamily="49" charset="-128"/>
                </a:rPr>
                <a:t>【</a:t>
              </a:r>
              <a:r>
                <a:rPr lang="ja-JP" altLang="en-US" sz="1463" dirty="0">
                  <a:solidFill>
                    <a:srgbClr val="FF0000"/>
                  </a:solidFill>
                  <a:latin typeface="FG角ｺﾞｼｯｸ体Ca-B" panose="020B0809000000000000" pitchFamily="49" charset="-128"/>
                  <a:ea typeface="FG角ｺﾞｼｯｸ体Ca-B" panose="020B0809000000000000" pitchFamily="49" charset="-128"/>
                </a:rPr>
                <a:t>新規重点事業</a:t>
              </a:r>
              <a:r>
                <a:rPr lang="en-US" altLang="ja-JP" sz="1463" dirty="0">
                  <a:solidFill>
                    <a:srgbClr val="FF0000"/>
                  </a:solidFill>
                  <a:latin typeface="FG角ｺﾞｼｯｸ体Ca-B" panose="020B0809000000000000" pitchFamily="49" charset="-128"/>
                  <a:ea typeface="FG角ｺﾞｼｯｸ体Ca-B" panose="020B0809000000000000" pitchFamily="49" charset="-128"/>
                </a:rPr>
                <a:t>】</a:t>
              </a:r>
              <a:endParaRPr lang="ja-JP" altLang="en-US" sz="1463" dirty="0">
                <a:ln>
                  <a:solidFill>
                    <a:schemeClr val="accent1"/>
                  </a:solidFill>
                </a:ln>
                <a:latin typeface="FG角ｺﾞｼｯｸ体Ca-B" panose="020B0809000000000000" pitchFamily="49" charset="-128"/>
                <a:ea typeface="FG角ｺﾞｼｯｸ体Ca-B" panose="020B0809000000000000" pitchFamily="49" charset="-128"/>
              </a:endParaRPr>
            </a:p>
          </p:txBody>
        </p:sp>
        <p:sp>
          <p:nvSpPr>
            <p:cNvPr id="40" name="正方形/長方形 39">
              <a:extLst>
                <a:ext uri="{FF2B5EF4-FFF2-40B4-BE49-F238E27FC236}">
                  <a16:creationId xmlns:a16="http://schemas.microsoft.com/office/drawing/2014/main" id="{0B0EB034-8680-0C6C-06F2-31FBE1A1CA81}"/>
                </a:ext>
              </a:extLst>
            </p:cNvPr>
            <p:cNvSpPr/>
            <p:nvPr/>
          </p:nvSpPr>
          <p:spPr>
            <a:xfrm>
              <a:off x="9552214" y="963385"/>
              <a:ext cx="2294163" cy="468085"/>
            </a:xfrm>
            <a:prstGeom prst="rect">
              <a:avLst/>
            </a:prstGeom>
            <a:solidFill>
              <a:schemeClr val="bg1"/>
            </a:solidFill>
            <a:ln w="28575">
              <a:solidFill>
                <a:srgbClr val="45A5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25" dirty="0">
                  <a:solidFill>
                    <a:srgbClr val="45A5ED"/>
                  </a:solidFill>
                  <a:latin typeface="FG角ｺﾞｼｯｸ体Ca-B" panose="020B0809000000000000" pitchFamily="49" charset="-128"/>
                  <a:ea typeface="FG角ｺﾞｼｯｸ体Ca-B" panose="020B0809000000000000" pitchFamily="49" charset="-128"/>
                </a:rPr>
                <a:t>経済産業部</a:t>
              </a:r>
            </a:p>
          </p:txBody>
        </p:sp>
      </p:grpSp>
    </p:spTree>
    <p:extLst>
      <p:ext uri="{BB962C8B-B14F-4D97-AF65-F5344CB8AC3E}">
        <p14:creationId xmlns:p14="http://schemas.microsoft.com/office/powerpoint/2010/main" val="125727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711C49C-E822-BAF4-555A-7C3DD38C7FE1}"/>
              </a:ext>
            </a:extLst>
          </p:cNvPr>
          <p:cNvSpPr/>
          <p:nvPr/>
        </p:nvSpPr>
        <p:spPr>
          <a:xfrm>
            <a:off x="120649" y="766763"/>
            <a:ext cx="9657103" cy="457200"/>
          </a:xfrm>
          <a:prstGeom prst="rect">
            <a:avLst/>
          </a:prstGeom>
          <a:solidFill>
            <a:srgbClr val="54CC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950" dirty="0">
                <a:latin typeface="FG角ｺﾞｼｯｸ体Ca-B" panose="020B0809000000000000" pitchFamily="49" charset="-128"/>
                <a:ea typeface="FG角ｺﾞｼｯｸ体Ca-B" panose="020B0809000000000000" pitchFamily="49" charset="-128"/>
              </a:rPr>
              <a:t>「こどもまんなか滝沢」に関連する３つの重点事業</a:t>
            </a:r>
          </a:p>
        </p:txBody>
      </p:sp>
      <p:sp>
        <p:nvSpPr>
          <p:cNvPr id="2" name="正方形/長方形 1">
            <a:extLst>
              <a:ext uri="{FF2B5EF4-FFF2-40B4-BE49-F238E27FC236}">
                <a16:creationId xmlns:a16="http://schemas.microsoft.com/office/drawing/2014/main" id="{A7EAEA93-3487-2F21-AB17-41C4B81F37BE}"/>
              </a:ext>
            </a:extLst>
          </p:cNvPr>
          <p:cNvSpPr/>
          <p:nvPr/>
        </p:nvSpPr>
        <p:spPr>
          <a:xfrm>
            <a:off x="106136" y="1332821"/>
            <a:ext cx="9671617" cy="4656704"/>
          </a:xfrm>
          <a:prstGeom prst="rect">
            <a:avLst/>
          </a:prstGeom>
          <a:noFill/>
          <a:ln w="158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grpSp>
        <p:nvGrpSpPr>
          <p:cNvPr id="19" name="グループ化 18">
            <a:extLst>
              <a:ext uri="{FF2B5EF4-FFF2-40B4-BE49-F238E27FC236}">
                <a16:creationId xmlns:a16="http://schemas.microsoft.com/office/drawing/2014/main" id="{4E781598-B9C4-063D-A08D-971265194C7A}"/>
              </a:ext>
            </a:extLst>
          </p:cNvPr>
          <p:cNvGrpSpPr/>
          <p:nvPr/>
        </p:nvGrpSpPr>
        <p:grpSpPr>
          <a:xfrm>
            <a:off x="383778" y="1907722"/>
            <a:ext cx="4219859" cy="884466"/>
            <a:chOff x="472342" y="1556657"/>
            <a:chExt cx="5193672" cy="1088573"/>
          </a:xfrm>
        </p:grpSpPr>
        <p:sp>
          <p:nvSpPr>
            <p:cNvPr id="6" name="正方形/長方形 5">
              <a:extLst>
                <a:ext uri="{FF2B5EF4-FFF2-40B4-BE49-F238E27FC236}">
                  <a16:creationId xmlns:a16="http://schemas.microsoft.com/office/drawing/2014/main" id="{7127B0DD-C412-04F3-CECF-584101C4794E}"/>
                </a:ext>
              </a:extLst>
            </p:cNvPr>
            <p:cNvSpPr/>
            <p:nvPr/>
          </p:nvSpPr>
          <p:spPr>
            <a:xfrm>
              <a:off x="472342" y="1556658"/>
              <a:ext cx="5193672" cy="1088572"/>
            </a:xfrm>
            <a:prstGeom prst="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ltLang="ja-JP" sz="894" dirty="0">
                <a:solidFill>
                  <a:schemeClr val="tx1"/>
                </a:solidFill>
                <a:latin typeface="FG角ｺﾞｼｯｸ体Ca-B" panose="020B0809000000000000" pitchFamily="49" charset="-128"/>
                <a:ea typeface="FG角ｺﾞｼｯｸ体Ca-B" panose="020B0809000000000000" pitchFamily="49" charset="-128"/>
              </a:endParaRPr>
            </a:p>
            <a:p>
              <a:r>
                <a:rPr lang="ja-JP" altLang="en-US" sz="894" dirty="0">
                  <a:solidFill>
                    <a:schemeClr val="tx1"/>
                  </a:solidFill>
                  <a:latin typeface="FG角ｺﾞｼｯｸ体Ca-B" panose="020B0809000000000000" pitchFamily="49" charset="-128"/>
                  <a:ea typeface="FG角ｺﾞｼｯｸ体Ca-B" panose="020B0809000000000000" pitchFamily="49" charset="-128"/>
                </a:rPr>
                <a:t>妊産婦やその家族を対象に、妊娠・出産・育児に関する知識の普及と相談支援や仲間づくりの場の提供を行うことにより、妊娠期から子育て期まで安心して過ごすことができる体制の充実を図ります。</a:t>
              </a:r>
              <a:endParaRPr lang="en-US" altLang="ja-JP" sz="894" dirty="0">
                <a:solidFill>
                  <a:schemeClr val="tx1"/>
                </a:solidFill>
                <a:latin typeface="FG角ｺﾞｼｯｸ体Ca-B" panose="020B0809000000000000" pitchFamily="49" charset="-128"/>
                <a:ea typeface="FG角ｺﾞｼｯｸ体Ca-B" panose="020B0809000000000000" pitchFamily="49" charset="-128"/>
              </a:endParaRPr>
            </a:p>
          </p:txBody>
        </p:sp>
        <p:sp>
          <p:nvSpPr>
            <p:cNvPr id="15" name="正方形/長方形 14">
              <a:extLst>
                <a:ext uri="{FF2B5EF4-FFF2-40B4-BE49-F238E27FC236}">
                  <a16:creationId xmlns:a16="http://schemas.microsoft.com/office/drawing/2014/main" id="{994D9E94-A18D-64B9-C34D-C178117A5B0C}"/>
                </a:ext>
              </a:extLst>
            </p:cNvPr>
            <p:cNvSpPr/>
            <p:nvPr/>
          </p:nvSpPr>
          <p:spPr>
            <a:xfrm>
              <a:off x="472342" y="1556657"/>
              <a:ext cx="1601387" cy="28847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894" dirty="0">
                  <a:solidFill>
                    <a:schemeClr val="tx1"/>
                  </a:solidFill>
                  <a:latin typeface="FG角ｺﾞｼｯｸ体Ca-B" panose="020B0809000000000000" pitchFamily="49" charset="-128"/>
                  <a:ea typeface="FG角ｺﾞｼｯｸ体Ca-B" panose="020B0809000000000000" pitchFamily="49" charset="-128"/>
                </a:rPr>
                <a:t>事業の意図やねらい</a:t>
              </a:r>
            </a:p>
          </p:txBody>
        </p:sp>
      </p:grpSp>
      <p:sp>
        <p:nvSpPr>
          <p:cNvPr id="17" name="正方形/長方形 16">
            <a:extLst>
              <a:ext uri="{FF2B5EF4-FFF2-40B4-BE49-F238E27FC236}">
                <a16:creationId xmlns:a16="http://schemas.microsoft.com/office/drawing/2014/main" id="{8C89D262-A12D-6FDF-319B-9BE2D43BBD29}"/>
              </a:ext>
            </a:extLst>
          </p:cNvPr>
          <p:cNvSpPr/>
          <p:nvPr/>
        </p:nvSpPr>
        <p:spPr>
          <a:xfrm>
            <a:off x="4736307" y="1907722"/>
            <a:ext cx="5041445" cy="8844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975" dirty="0">
                <a:solidFill>
                  <a:schemeClr val="tx1"/>
                </a:solidFill>
                <a:latin typeface="FG角ｺﾞｼｯｸ体Ca-B" panose="020B0809000000000000" pitchFamily="49" charset="-128"/>
                <a:ea typeface="FG角ｺﾞｼｯｸ体Ca-B" panose="020B0809000000000000" pitchFamily="49" charset="-128"/>
              </a:rPr>
              <a:t>（令和７年度の具体的な取組）</a:t>
            </a:r>
            <a:endParaRPr lang="en-US" altLang="ja-JP" sz="975" dirty="0">
              <a:solidFill>
                <a:schemeClr val="tx1"/>
              </a:solidFill>
              <a:latin typeface="FG角ｺﾞｼｯｸ体Ca-B" panose="020B0809000000000000" pitchFamily="49" charset="-128"/>
              <a:ea typeface="FG角ｺﾞｼｯｸ体Ca-B" panose="020B0809000000000000" pitchFamily="49" charset="-128"/>
            </a:endParaRPr>
          </a:p>
          <a:p>
            <a:r>
              <a:rPr lang="ja-JP" altLang="en-US" sz="975" dirty="0">
                <a:solidFill>
                  <a:schemeClr val="tx1"/>
                </a:solidFill>
                <a:latin typeface="FG角ｺﾞｼｯｸ体Ca-B" panose="020B0809000000000000" pitchFamily="49" charset="-128"/>
                <a:ea typeface="FG角ｺﾞｼｯｸ体Ca-B" panose="020B0809000000000000" pitchFamily="49" charset="-128"/>
              </a:rPr>
              <a:t>〇産後ケア事業（市直営デイサービス型を新たに実施、そのほか委託型のデイサービスや訪問等による母の心身のケアと育児相談等の実施）</a:t>
            </a:r>
            <a:r>
              <a:rPr lang="en-US" altLang="ja-JP" sz="975" dirty="0">
                <a:solidFill>
                  <a:srgbClr val="FF0000"/>
                </a:solidFill>
                <a:latin typeface="FG角ｺﾞｼｯｸ体Ca-B" panose="020B0809000000000000" pitchFamily="49" charset="-128"/>
                <a:ea typeface="FG角ｺﾞｼｯｸ体Ca-B" panose="020B0809000000000000" pitchFamily="49" charset="-128"/>
              </a:rPr>
              <a:t>【</a:t>
            </a:r>
            <a:r>
              <a:rPr lang="ja-JP" altLang="en-US" sz="975" dirty="0">
                <a:solidFill>
                  <a:srgbClr val="FF0000"/>
                </a:solidFill>
                <a:latin typeface="FG角ｺﾞｼｯｸ体Ca-B" panose="020B0809000000000000" pitchFamily="49" charset="-128"/>
                <a:ea typeface="FG角ｺﾞｼｯｸ体Ca-B" panose="020B0809000000000000" pitchFamily="49" charset="-128"/>
              </a:rPr>
              <a:t>新規</a:t>
            </a:r>
            <a:r>
              <a:rPr lang="en-US" altLang="ja-JP" sz="975" dirty="0">
                <a:solidFill>
                  <a:srgbClr val="FF0000"/>
                </a:solidFill>
                <a:latin typeface="FG角ｺﾞｼｯｸ体Ca-B" panose="020B0809000000000000" pitchFamily="49" charset="-128"/>
                <a:ea typeface="FG角ｺﾞｼｯｸ体Ca-B" panose="020B0809000000000000" pitchFamily="49" charset="-128"/>
              </a:rPr>
              <a:t>】</a:t>
            </a:r>
            <a:endParaRPr lang="ja-JP" altLang="en-US" sz="975" dirty="0">
              <a:solidFill>
                <a:schemeClr val="tx1"/>
              </a:solidFill>
              <a:latin typeface="FG角ｺﾞｼｯｸ体Ca-B" panose="020B0809000000000000" pitchFamily="49" charset="-128"/>
              <a:ea typeface="FG角ｺﾞｼｯｸ体Ca-B" panose="020B0809000000000000" pitchFamily="49" charset="-128"/>
            </a:endParaRPr>
          </a:p>
          <a:p>
            <a:r>
              <a:rPr lang="ja-JP" altLang="en-US" sz="975" dirty="0">
                <a:solidFill>
                  <a:schemeClr val="tx1"/>
                </a:solidFill>
                <a:latin typeface="FG角ｺﾞｼｯｸ体Ca-B" panose="020B0809000000000000" pitchFamily="49" charset="-128"/>
                <a:ea typeface="FG角ｺﾞｼｯｸ体Ca-B" panose="020B0809000000000000" pitchFamily="49" charset="-128"/>
              </a:rPr>
              <a:t>〇産前産後サポート事業（お話サロンや運動、歯の健康、乳房ケアの講話等の実施）</a:t>
            </a:r>
          </a:p>
          <a:p>
            <a:r>
              <a:rPr lang="ja-JP" altLang="en-US" sz="975" dirty="0">
                <a:solidFill>
                  <a:schemeClr val="tx1"/>
                </a:solidFill>
                <a:latin typeface="FG角ｺﾞｼｯｸ体Ca-B" panose="020B0809000000000000" pitchFamily="49" charset="-128"/>
                <a:ea typeface="FG角ｺﾞｼｯｸ体Ca-B" panose="020B0809000000000000" pitchFamily="49" charset="-128"/>
              </a:rPr>
              <a:t>〇両親学級（出産・子育て準備についての講話や妊婦体験、沐浴実習を実施）</a:t>
            </a:r>
          </a:p>
        </p:txBody>
      </p:sp>
      <p:grpSp>
        <p:nvGrpSpPr>
          <p:cNvPr id="26" name="グループ化 25">
            <a:extLst>
              <a:ext uri="{FF2B5EF4-FFF2-40B4-BE49-F238E27FC236}">
                <a16:creationId xmlns:a16="http://schemas.microsoft.com/office/drawing/2014/main" id="{4D53D77E-F6C4-FAA2-4AD7-D8265BB127C5}"/>
              </a:ext>
            </a:extLst>
          </p:cNvPr>
          <p:cNvGrpSpPr/>
          <p:nvPr/>
        </p:nvGrpSpPr>
        <p:grpSpPr>
          <a:xfrm>
            <a:off x="383779" y="1425688"/>
            <a:ext cx="9241403" cy="384742"/>
            <a:chOff x="472342" y="963385"/>
            <a:chExt cx="11374035" cy="473529"/>
          </a:xfrm>
        </p:grpSpPr>
        <p:sp>
          <p:nvSpPr>
            <p:cNvPr id="3" name="正方形/長方形 2">
              <a:extLst>
                <a:ext uri="{FF2B5EF4-FFF2-40B4-BE49-F238E27FC236}">
                  <a16:creationId xmlns:a16="http://schemas.microsoft.com/office/drawing/2014/main" id="{EC262945-17B1-62D6-D07A-C2B783A3AA28}"/>
                </a:ext>
              </a:extLst>
            </p:cNvPr>
            <p:cNvSpPr/>
            <p:nvPr/>
          </p:nvSpPr>
          <p:spPr>
            <a:xfrm>
              <a:off x="472342" y="968829"/>
              <a:ext cx="8932913" cy="468085"/>
            </a:xfrm>
            <a:prstGeom prst="rect">
              <a:avLst/>
            </a:prstGeom>
            <a:solidFill>
              <a:srgbClr val="54CCCD"/>
            </a:solidFill>
            <a:ln>
              <a:solidFill>
                <a:srgbClr val="54CCC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950" dirty="0">
                  <a:latin typeface="FG角ｺﾞｼｯｸ体Ca-B" panose="020B0809000000000000" pitchFamily="49" charset="-128"/>
                  <a:ea typeface="FG角ｺﾞｼｯｸ体Ca-B" panose="020B0809000000000000" pitchFamily="49" charset="-128"/>
                </a:rPr>
                <a:t>１　妊産婦保健事業（</a:t>
              </a:r>
              <a:r>
                <a:rPr lang="en-US" altLang="ja-JP" sz="1950" dirty="0">
                  <a:latin typeface="FG角ｺﾞｼｯｸ体Ca-B" panose="020B0809000000000000" pitchFamily="49" charset="-128"/>
                  <a:ea typeface="FG角ｺﾞｼｯｸ体Ca-B" panose="020B0809000000000000" pitchFamily="49" charset="-128"/>
                </a:rPr>
                <a:t>3,918</a:t>
              </a:r>
              <a:r>
                <a:rPr lang="ja-JP" altLang="en-US" sz="1950" dirty="0">
                  <a:latin typeface="FG角ｺﾞｼｯｸ体Ca-B" panose="020B0809000000000000" pitchFamily="49" charset="-128"/>
                  <a:ea typeface="FG角ｺﾞｼｯｸ体Ca-B" panose="020B0809000000000000" pitchFamily="49" charset="-128"/>
                </a:rPr>
                <a:t>千円）</a:t>
              </a:r>
            </a:p>
          </p:txBody>
        </p:sp>
        <p:sp>
          <p:nvSpPr>
            <p:cNvPr id="25" name="正方形/長方形 24">
              <a:extLst>
                <a:ext uri="{FF2B5EF4-FFF2-40B4-BE49-F238E27FC236}">
                  <a16:creationId xmlns:a16="http://schemas.microsoft.com/office/drawing/2014/main" id="{57E5D1FB-4CC3-EAB5-80E5-16D1DBD0FE2B}"/>
                </a:ext>
              </a:extLst>
            </p:cNvPr>
            <p:cNvSpPr/>
            <p:nvPr/>
          </p:nvSpPr>
          <p:spPr>
            <a:xfrm>
              <a:off x="9552214" y="963385"/>
              <a:ext cx="2294163" cy="468085"/>
            </a:xfrm>
            <a:prstGeom prst="rect">
              <a:avLst/>
            </a:prstGeom>
            <a:solidFill>
              <a:schemeClr val="bg1"/>
            </a:solidFill>
            <a:ln w="28575">
              <a:solidFill>
                <a:srgbClr val="54CCC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25" dirty="0">
                  <a:solidFill>
                    <a:srgbClr val="54CCCD"/>
                  </a:solidFill>
                  <a:latin typeface="FG角ｺﾞｼｯｸ体Ca-B" panose="020B0809000000000000" pitchFamily="49" charset="-128"/>
                  <a:ea typeface="FG角ｺﾞｼｯｸ体Ca-B" panose="020B0809000000000000" pitchFamily="49" charset="-128"/>
                </a:rPr>
                <a:t>健康こども部</a:t>
              </a:r>
            </a:p>
          </p:txBody>
        </p:sp>
      </p:grpSp>
      <p:grpSp>
        <p:nvGrpSpPr>
          <p:cNvPr id="27" name="グループ化 26">
            <a:extLst>
              <a:ext uri="{FF2B5EF4-FFF2-40B4-BE49-F238E27FC236}">
                <a16:creationId xmlns:a16="http://schemas.microsoft.com/office/drawing/2014/main" id="{4F826841-AA88-90D0-3041-0C29C311CAD6}"/>
              </a:ext>
            </a:extLst>
          </p:cNvPr>
          <p:cNvGrpSpPr/>
          <p:nvPr/>
        </p:nvGrpSpPr>
        <p:grpSpPr>
          <a:xfrm>
            <a:off x="383778" y="3429000"/>
            <a:ext cx="4219859" cy="884466"/>
            <a:chOff x="472342" y="1556657"/>
            <a:chExt cx="5193672" cy="1088573"/>
          </a:xfrm>
        </p:grpSpPr>
        <p:sp>
          <p:nvSpPr>
            <p:cNvPr id="28" name="正方形/長方形 27">
              <a:extLst>
                <a:ext uri="{FF2B5EF4-FFF2-40B4-BE49-F238E27FC236}">
                  <a16:creationId xmlns:a16="http://schemas.microsoft.com/office/drawing/2014/main" id="{5979FC46-2704-95A7-1D63-DAFA2ED53B39}"/>
                </a:ext>
              </a:extLst>
            </p:cNvPr>
            <p:cNvSpPr/>
            <p:nvPr/>
          </p:nvSpPr>
          <p:spPr>
            <a:xfrm>
              <a:off x="472342" y="1556658"/>
              <a:ext cx="5193672" cy="1088572"/>
            </a:xfrm>
            <a:prstGeom prst="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ltLang="ja-JP" sz="894" dirty="0">
                <a:solidFill>
                  <a:schemeClr val="tx1"/>
                </a:solidFill>
                <a:latin typeface="FG角ｺﾞｼｯｸ体Ca-B" panose="020B0809000000000000" pitchFamily="49" charset="-128"/>
                <a:ea typeface="FG角ｺﾞｼｯｸ体Ca-B" panose="020B0809000000000000" pitchFamily="49" charset="-128"/>
              </a:endParaRPr>
            </a:p>
            <a:p>
              <a:r>
                <a:rPr lang="ja-JP" altLang="en-US" sz="975" dirty="0">
                  <a:solidFill>
                    <a:schemeClr val="tx1"/>
                  </a:solidFill>
                  <a:latin typeface="FG角ｺﾞｼｯｸ体Ca-B" panose="020B0809000000000000" pitchFamily="49" charset="-128"/>
                  <a:ea typeface="FG角ｺﾞｼｯｸ体Ca-B" panose="020B0809000000000000" pitchFamily="49" charset="-128"/>
                </a:rPr>
                <a:t>乳幼児の健康診査等を実施することにより、心身の課題の早期発見や保護者の育児不安などに対する適切な支援を行うことで、乳幼児の健康の保持増進を図ります。</a:t>
              </a:r>
            </a:p>
          </p:txBody>
        </p:sp>
        <p:sp>
          <p:nvSpPr>
            <p:cNvPr id="29" name="正方形/長方形 28">
              <a:extLst>
                <a:ext uri="{FF2B5EF4-FFF2-40B4-BE49-F238E27FC236}">
                  <a16:creationId xmlns:a16="http://schemas.microsoft.com/office/drawing/2014/main" id="{FF397249-2CCB-1F3D-D7B8-376134A55BC6}"/>
                </a:ext>
              </a:extLst>
            </p:cNvPr>
            <p:cNvSpPr/>
            <p:nvPr/>
          </p:nvSpPr>
          <p:spPr>
            <a:xfrm>
              <a:off x="472342" y="1556657"/>
              <a:ext cx="1601387" cy="28847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894" dirty="0">
                  <a:solidFill>
                    <a:schemeClr val="tx1"/>
                  </a:solidFill>
                  <a:latin typeface="FG角ｺﾞｼｯｸ体Ca-B" panose="020B0809000000000000" pitchFamily="49" charset="-128"/>
                  <a:ea typeface="FG角ｺﾞｼｯｸ体Ca-B" panose="020B0809000000000000" pitchFamily="49" charset="-128"/>
                </a:rPr>
                <a:t>事業の意図やねらい</a:t>
              </a:r>
            </a:p>
          </p:txBody>
        </p:sp>
      </p:grpSp>
      <p:sp>
        <p:nvSpPr>
          <p:cNvPr id="30" name="正方形/長方形 29">
            <a:extLst>
              <a:ext uri="{FF2B5EF4-FFF2-40B4-BE49-F238E27FC236}">
                <a16:creationId xmlns:a16="http://schemas.microsoft.com/office/drawing/2014/main" id="{E91CC017-4BF2-97A9-A379-5352FFA0C466}"/>
              </a:ext>
            </a:extLst>
          </p:cNvPr>
          <p:cNvSpPr/>
          <p:nvPr/>
        </p:nvSpPr>
        <p:spPr>
          <a:xfrm>
            <a:off x="4736307" y="3429001"/>
            <a:ext cx="5041445" cy="8844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975" dirty="0">
                <a:solidFill>
                  <a:schemeClr val="tx1"/>
                </a:solidFill>
                <a:latin typeface="FG角ｺﾞｼｯｸ体Ca-B" panose="020B0809000000000000" pitchFamily="49" charset="-128"/>
                <a:ea typeface="FG角ｺﾞｼｯｸ体Ca-B" panose="020B0809000000000000" pitchFamily="49" charset="-128"/>
              </a:rPr>
              <a:t>（令和７年度の具体的な取組）</a:t>
            </a:r>
            <a:endParaRPr lang="en-US" altLang="ja-JP" sz="975" dirty="0">
              <a:solidFill>
                <a:schemeClr val="tx1"/>
              </a:solidFill>
              <a:latin typeface="FG角ｺﾞｼｯｸ体Ca-B" panose="020B0809000000000000" pitchFamily="49" charset="-128"/>
              <a:ea typeface="FG角ｺﾞｼｯｸ体Ca-B" panose="020B0809000000000000" pitchFamily="49" charset="-128"/>
            </a:endParaRPr>
          </a:p>
          <a:p>
            <a:r>
              <a:rPr lang="ja-JP" altLang="en-US" sz="975" dirty="0">
                <a:solidFill>
                  <a:schemeClr val="tx1"/>
                </a:solidFill>
                <a:latin typeface="FG角ｺﾞｼｯｸ体Ca-B" panose="020B0809000000000000" pitchFamily="49" charset="-128"/>
                <a:ea typeface="FG角ｺﾞｼｯｸ体Ca-B" panose="020B0809000000000000" pitchFamily="49" charset="-128"/>
              </a:rPr>
              <a:t>○就学前に安心して育ちの相談ができる体制を整えるため、新たに</a:t>
            </a:r>
            <a:r>
              <a:rPr lang="en-US" altLang="ja-JP" sz="975" dirty="0">
                <a:solidFill>
                  <a:schemeClr val="tx1"/>
                </a:solidFill>
                <a:latin typeface="FG角ｺﾞｼｯｸ体Ca-B" panose="020B0809000000000000" pitchFamily="49" charset="-128"/>
                <a:ea typeface="FG角ｺﾞｼｯｸ体Ca-B" panose="020B0809000000000000" pitchFamily="49" charset="-128"/>
              </a:rPr>
              <a:t>5</a:t>
            </a:r>
            <a:r>
              <a:rPr lang="ja-JP" altLang="en-US" sz="975" dirty="0">
                <a:solidFill>
                  <a:schemeClr val="tx1"/>
                </a:solidFill>
                <a:latin typeface="FG角ｺﾞｼｯｸ体Ca-B" panose="020B0809000000000000" pitchFamily="49" charset="-128"/>
                <a:ea typeface="FG角ｺﾞｼｯｸ体Ca-B" panose="020B0809000000000000" pitchFamily="49" charset="-128"/>
              </a:rPr>
              <a:t>歳児健康診査を実施</a:t>
            </a:r>
            <a:endParaRPr lang="en-US" altLang="ja-JP" sz="975" dirty="0">
              <a:solidFill>
                <a:schemeClr val="tx1"/>
              </a:solidFill>
              <a:latin typeface="FG角ｺﾞｼｯｸ体Ca-B" panose="020B0809000000000000" pitchFamily="49" charset="-128"/>
              <a:ea typeface="FG角ｺﾞｼｯｸ体Ca-B" panose="020B0809000000000000" pitchFamily="49" charset="-128"/>
            </a:endParaRPr>
          </a:p>
          <a:p>
            <a:r>
              <a:rPr lang="en-US" altLang="ja-JP" sz="975" dirty="0">
                <a:solidFill>
                  <a:srgbClr val="FF0000"/>
                </a:solidFill>
                <a:latin typeface="FG角ｺﾞｼｯｸ体Ca-B" panose="020B0809000000000000" pitchFamily="49" charset="-128"/>
                <a:ea typeface="FG角ｺﾞｼｯｸ体Ca-B" panose="020B0809000000000000" pitchFamily="49" charset="-128"/>
              </a:rPr>
              <a:t>【</a:t>
            </a:r>
            <a:r>
              <a:rPr lang="ja-JP" altLang="en-US" sz="975" dirty="0">
                <a:solidFill>
                  <a:srgbClr val="FF0000"/>
                </a:solidFill>
                <a:latin typeface="FG角ｺﾞｼｯｸ体Ca-B" panose="020B0809000000000000" pitchFamily="49" charset="-128"/>
                <a:ea typeface="FG角ｺﾞｼｯｸ体Ca-B" panose="020B0809000000000000" pitchFamily="49" charset="-128"/>
              </a:rPr>
              <a:t>新規</a:t>
            </a:r>
            <a:r>
              <a:rPr lang="en-US" altLang="ja-JP" sz="975" dirty="0">
                <a:solidFill>
                  <a:srgbClr val="FF0000"/>
                </a:solidFill>
                <a:latin typeface="FG角ｺﾞｼｯｸ体Ca-B" panose="020B0809000000000000" pitchFamily="49" charset="-128"/>
                <a:ea typeface="FG角ｺﾞｼｯｸ体Ca-B" panose="020B0809000000000000" pitchFamily="49" charset="-128"/>
              </a:rPr>
              <a:t>】</a:t>
            </a:r>
            <a:endParaRPr lang="ja-JP" altLang="en-US" sz="975" dirty="0">
              <a:solidFill>
                <a:schemeClr val="tx1"/>
              </a:solidFill>
              <a:latin typeface="FG角ｺﾞｼｯｸ体Ca-B" panose="020B0809000000000000" pitchFamily="49" charset="-128"/>
              <a:ea typeface="FG角ｺﾞｼｯｸ体Ca-B" panose="020B0809000000000000" pitchFamily="49" charset="-128"/>
            </a:endParaRPr>
          </a:p>
          <a:p>
            <a:r>
              <a:rPr lang="ja-JP" altLang="en-US" sz="975" dirty="0">
                <a:solidFill>
                  <a:schemeClr val="tx1"/>
                </a:solidFill>
                <a:latin typeface="FG角ｺﾞｼｯｸ体Ca-B" panose="020B0809000000000000" pitchFamily="49" charset="-128"/>
                <a:ea typeface="FG角ｺﾞｼｯｸ体Ca-B" panose="020B0809000000000000" pitchFamily="49" charset="-128"/>
              </a:rPr>
              <a:t>○乳児（</a:t>
            </a:r>
            <a:r>
              <a:rPr lang="en-US" altLang="ja-JP" sz="975" dirty="0">
                <a:solidFill>
                  <a:schemeClr val="tx1"/>
                </a:solidFill>
                <a:latin typeface="FG角ｺﾞｼｯｸ体Ca-B" panose="020B0809000000000000" pitchFamily="49" charset="-128"/>
                <a:ea typeface="FG角ｺﾞｼｯｸ体Ca-B" panose="020B0809000000000000" pitchFamily="49" charset="-128"/>
              </a:rPr>
              <a:t>1</a:t>
            </a:r>
            <a:r>
              <a:rPr lang="ja-JP" altLang="en-US" sz="975" dirty="0">
                <a:solidFill>
                  <a:schemeClr val="tx1"/>
                </a:solidFill>
                <a:latin typeface="FG角ｺﾞｼｯｸ体Ca-B" panose="020B0809000000000000" pitchFamily="49" charset="-128"/>
                <a:ea typeface="FG角ｺﾞｼｯｸ体Ca-B" panose="020B0809000000000000" pitchFamily="49" charset="-128"/>
              </a:rPr>
              <a:t>～</a:t>
            </a:r>
            <a:r>
              <a:rPr lang="en-US" altLang="ja-JP" sz="975" dirty="0">
                <a:solidFill>
                  <a:schemeClr val="tx1"/>
                </a:solidFill>
                <a:latin typeface="FG角ｺﾞｼｯｸ体Ca-B" panose="020B0809000000000000" pitchFamily="49" charset="-128"/>
                <a:ea typeface="FG角ｺﾞｼｯｸ体Ca-B" panose="020B0809000000000000" pitchFamily="49" charset="-128"/>
              </a:rPr>
              <a:t>2</a:t>
            </a:r>
            <a:r>
              <a:rPr lang="ja-JP" altLang="en-US" sz="975" dirty="0">
                <a:solidFill>
                  <a:schemeClr val="tx1"/>
                </a:solidFill>
                <a:latin typeface="FG角ｺﾞｼｯｸ体Ca-B" panose="020B0809000000000000" pitchFamily="49" charset="-128"/>
                <a:ea typeface="FG角ｺﾞｼｯｸ体Ca-B" panose="020B0809000000000000" pitchFamily="49" charset="-128"/>
              </a:rPr>
              <a:t>か月児、</a:t>
            </a:r>
            <a:r>
              <a:rPr lang="en-US" altLang="ja-JP" sz="975" dirty="0">
                <a:solidFill>
                  <a:schemeClr val="tx1"/>
                </a:solidFill>
                <a:latin typeface="FG角ｺﾞｼｯｸ体Ca-B" panose="020B0809000000000000" pitchFamily="49" charset="-128"/>
                <a:ea typeface="FG角ｺﾞｼｯｸ体Ca-B" panose="020B0809000000000000" pitchFamily="49" charset="-128"/>
              </a:rPr>
              <a:t>3</a:t>
            </a:r>
            <a:r>
              <a:rPr lang="ja-JP" altLang="en-US" sz="975" dirty="0">
                <a:solidFill>
                  <a:schemeClr val="tx1"/>
                </a:solidFill>
                <a:latin typeface="FG角ｺﾞｼｯｸ体Ca-B" panose="020B0809000000000000" pitchFamily="49" charset="-128"/>
                <a:ea typeface="FG角ｺﾞｼｯｸ体Ca-B" panose="020B0809000000000000" pitchFamily="49" charset="-128"/>
              </a:rPr>
              <a:t>～</a:t>
            </a:r>
            <a:r>
              <a:rPr lang="en-US" altLang="ja-JP" sz="975" dirty="0">
                <a:solidFill>
                  <a:schemeClr val="tx1"/>
                </a:solidFill>
                <a:latin typeface="FG角ｺﾞｼｯｸ体Ca-B" panose="020B0809000000000000" pitchFamily="49" charset="-128"/>
                <a:ea typeface="FG角ｺﾞｼｯｸ体Ca-B" panose="020B0809000000000000" pitchFamily="49" charset="-128"/>
              </a:rPr>
              <a:t>4</a:t>
            </a:r>
            <a:r>
              <a:rPr lang="ja-JP" altLang="en-US" sz="975" dirty="0">
                <a:solidFill>
                  <a:schemeClr val="tx1"/>
                </a:solidFill>
                <a:latin typeface="FG角ｺﾞｼｯｸ体Ca-B" panose="020B0809000000000000" pitchFamily="49" charset="-128"/>
                <a:ea typeface="FG角ｺﾞｼｯｸ体Ca-B" panose="020B0809000000000000" pitchFamily="49" charset="-128"/>
              </a:rPr>
              <a:t>か月児、</a:t>
            </a:r>
            <a:r>
              <a:rPr lang="en-US" altLang="ja-JP" sz="975" dirty="0">
                <a:solidFill>
                  <a:schemeClr val="tx1"/>
                </a:solidFill>
                <a:latin typeface="FG角ｺﾞｼｯｸ体Ca-B" panose="020B0809000000000000" pitchFamily="49" charset="-128"/>
                <a:ea typeface="FG角ｺﾞｼｯｸ体Ca-B" panose="020B0809000000000000" pitchFamily="49" charset="-128"/>
              </a:rPr>
              <a:t>6</a:t>
            </a:r>
            <a:r>
              <a:rPr lang="ja-JP" altLang="en-US" sz="975" dirty="0">
                <a:solidFill>
                  <a:schemeClr val="tx1"/>
                </a:solidFill>
                <a:latin typeface="FG角ｺﾞｼｯｸ体Ca-B" panose="020B0809000000000000" pitchFamily="49" charset="-128"/>
                <a:ea typeface="FG角ｺﾞｼｯｸ体Ca-B" panose="020B0809000000000000" pitchFamily="49" charset="-128"/>
              </a:rPr>
              <a:t>～</a:t>
            </a:r>
            <a:r>
              <a:rPr lang="en-US" altLang="ja-JP" sz="975" dirty="0">
                <a:solidFill>
                  <a:schemeClr val="tx1"/>
                </a:solidFill>
                <a:latin typeface="FG角ｺﾞｼｯｸ体Ca-B" panose="020B0809000000000000" pitchFamily="49" charset="-128"/>
                <a:ea typeface="FG角ｺﾞｼｯｸ体Ca-B" panose="020B0809000000000000" pitchFamily="49" charset="-128"/>
              </a:rPr>
              <a:t>7</a:t>
            </a:r>
            <a:r>
              <a:rPr lang="ja-JP" altLang="en-US" sz="975" dirty="0">
                <a:solidFill>
                  <a:schemeClr val="tx1"/>
                </a:solidFill>
                <a:latin typeface="FG角ｺﾞｼｯｸ体Ca-B" panose="020B0809000000000000" pitchFamily="49" charset="-128"/>
                <a:ea typeface="FG角ｺﾞｼｯｸ体Ca-B" panose="020B0809000000000000" pitchFamily="49" charset="-128"/>
              </a:rPr>
              <a:t>か月児、</a:t>
            </a:r>
            <a:r>
              <a:rPr lang="en-US" altLang="ja-JP" sz="975" dirty="0">
                <a:solidFill>
                  <a:schemeClr val="tx1"/>
                </a:solidFill>
                <a:latin typeface="FG角ｺﾞｼｯｸ体Ca-B" panose="020B0809000000000000" pitchFamily="49" charset="-128"/>
                <a:ea typeface="FG角ｺﾞｼｯｸ体Ca-B" panose="020B0809000000000000" pitchFamily="49" charset="-128"/>
              </a:rPr>
              <a:t>9</a:t>
            </a:r>
            <a:r>
              <a:rPr lang="ja-JP" altLang="en-US" sz="975" dirty="0">
                <a:solidFill>
                  <a:schemeClr val="tx1"/>
                </a:solidFill>
                <a:latin typeface="FG角ｺﾞｼｯｸ体Ca-B" panose="020B0809000000000000" pitchFamily="49" charset="-128"/>
                <a:ea typeface="FG角ｺﾞｼｯｸ体Ca-B" panose="020B0809000000000000" pitchFamily="49" charset="-128"/>
              </a:rPr>
              <a:t>～</a:t>
            </a:r>
            <a:r>
              <a:rPr lang="en-US" altLang="ja-JP" sz="975" dirty="0">
                <a:solidFill>
                  <a:schemeClr val="tx1"/>
                </a:solidFill>
                <a:latin typeface="FG角ｺﾞｼｯｸ体Ca-B" panose="020B0809000000000000" pitchFamily="49" charset="-128"/>
                <a:ea typeface="FG角ｺﾞｼｯｸ体Ca-B" panose="020B0809000000000000" pitchFamily="49" charset="-128"/>
              </a:rPr>
              <a:t>10</a:t>
            </a:r>
            <a:r>
              <a:rPr lang="ja-JP" altLang="en-US" sz="975" dirty="0">
                <a:solidFill>
                  <a:schemeClr val="tx1"/>
                </a:solidFill>
                <a:latin typeface="FG角ｺﾞｼｯｸ体Ca-B" panose="020B0809000000000000" pitchFamily="49" charset="-128"/>
                <a:ea typeface="FG角ｺﾞｼｯｸ体Ca-B" panose="020B0809000000000000" pitchFamily="49" charset="-128"/>
              </a:rPr>
              <a:t>か月児）、</a:t>
            </a:r>
            <a:r>
              <a:rPr lang="en-US" altLang="ja-JP" sz="975" dirty="0">
                <a:solidFill>
                  <a:schemeClr val="tx1"/>
                </a:solidFill>
                <a:latin typeface="FG角ｺﾞｼｯｸ体Ca-B" panose="020B0809000000000000" pitchFamily="49" charset="-128"/>
                <a:ea typeface="FG角ｺﾞｼｯｸ体Ca-B" panose="020B0809000000000000" pitchFamily="49" charset="-128"/>
              </a:rPr>
              <a:t>1</a:t>
            </a:r>
            <a:r>
              <a:rPr lang="ja-JP" altLang="en-US" sz="975" dirty="0">
                <a:solidFill>
                  <a:schemeClr val="tx1"/>
                </a:solidFill>
                <a:latin typeface="FG角ｺﾞｼｯｸ体Ca-B" panose="020B0809000000000000" pitchFamily="49" charset="-128"/>
                <a:ea typeface="FG角ｺﾞｼｯｸ体Ca-B" panose="020B0809000000000000" pitchFamily="49" charset="-128"/>
              </a:rPr>
              <a:t>歳児、</a:t>
            </a:r>
            <a:r>
              <a:rPr lang="en-US" altLang="ja-JP" sz="975" dirty="0">
                <a:solidFill>
                  <a:schemeClr val="tx1"/>
                </a:solidFill>
                <a:latin typeface="FG角ｺﾞｼｯｸ体Ca-B" panose="020B0809000000000000" pitchFamily="49" charset="-128"/>
                <a:ea typeface="FG角ｺﾞｼｯｸ体Ca-B" panose="020B0809000000000000" pitchFamily="49" charset="-128"/>
              </a:rPr>
              <a:t>1</a:t>
            </a:r>
            <a:r>
              <a:rPr lang="ja-JP" altLang="en-US" sz="975" dirty="0">
                <a:solidFill>
                  <a:schemeClr val="tx1"/>
                </a:solidFill>
                <a:latin typeface="FG角ｺﾞｼｯｸ体Ca-B" panose="020B0809000000000000" pitchFamily="49" charset="-128"/>
                <a:ea typeface="FG角ｺﾞｼｯｸ体Ca-B" panose="020B0809000000000000" pitchFamily="49" charset="-128"/>
              </a:rPr>
              <a:t>歳</a:t>
            </a:r>
            <a:r>
              <a:rPr lang="en-US" altLang="ja-JP" sz="975" dirty="0">
                <a:solidFill>
                  <a:schemeClr val="tx1"/>
                </a:solidFill>
                <a:latin typeface="FG角ｺﾞｼｯｸ体Ca-B" panose="020B0809000000000000" pitchFamily="49" charset="-128"/>
                <a:ea typeface="FG角ｺﾞｼｯｸ体Ca-B" panose="020B0809000000000000" pitchFamily="49" charset="-128"/>
              </a:rPr>
              <a:t>6</a:t>
            </a:r>
            <a:r>
              <a:rPr lang="ja-JP" altLang="en-US" sz="975" dirty="0">
                <a:solidFill>
                  <a:schemeClr val="tx1"/>
                </a:solidFill>
                <a:latin typeface="FG角ｺﾞｼｯｸ体Ca-B" panose="020B0809000000000000" pitchFamily="49" charset="-128"/>
                <a:ea typeface="FG角ｺﾞｼｯｸ体Ca-B" panose="020B0809000000000000" pitchFamily="49" charset="-128"/>
              </a:rPr>
              <a:t>か月児、</a:t>
            </a:r>
            <a:r>
              <a:rPr lang="en-US" altLang="ja-JP" sz="975" dirty="0">
                <a:solidFill>
                  <a:schemeClr val="tx1"/>
                </a:solidFill>
                <a:latin typeface="FG角ｺﾞｼｯｸ体Ca-B" panose="020B0809000000000000" pitchFamily="49" charset="-128"/>
                <a:ea typeface="FG角ｺﾞｼｯｸ体Ca-B" panose="020B0809000000000000" pitchFamily="49" charset="-128"/>
              </a:rPr>
              <a:t>3</a:t>
            </a:r>
            <a:r>
              <a:rPr lang="ja-JP" altLang="en-US" sz="975" dirty="0">
                <a:solidFill>
                  <a:schemeClr val="tx1"/>
                </a:solidFill>
                <a:latin typeface="FG角ｺﾞｼｯｸ体Ca-B" panose="020B0809000000000000" pitchFamily="49" charset="-128"/>
                <a:ea typeface="FG角ｺﾞｼｯｸ体Ca-B" panose="020B0809000000000000" pitchFamily="49" charset="-128"/>
              </a:rPr>
              <a:t>歳児健康診査の実施</a:t>
            </a:r>
          </a:p>
          <a:p>
            <a:r>
              <a:rPr lang="ja-JP" altLang="en-US" sz="975" dirty="0">
                <a:solidFill>
                  <a:schemeClr val="tx1"/>
                </a:solidFill>
                <a:latin typeface="FG角ｺﾞｼｯｸ体Ca-B" panose="020B0809000000000000" pitchFamily="49" charset="-128"/>
                <a:ea typeface="FG角ｺﾞｼｯｸ体Ca-B" panose="020B0809000000000000" pitchFamily="49" charset="-128"/>
              </a:rPr>
              <a:t>〇</a:t>
            </a:r>
            <a:r>
              <a:rPr lang="en-US" altLang="ja-JP" sz="975" dirty="0">
                <a:solidFill>
                  <a:schemeClr val="tx1"/>
                </a:solidFill>
                <a:latin typeface="FG角ｺﾞｼｯｸ体Ca-B" panose="020B0809000000000000" pitchFamily="49" charset="-128"/>
                <a:ea typeface="FG角ｺﾞｼｯｸ体Ca-B" panose="020B0809000000000000" pitchFamily="49" charset="-128"/>
              </a:rPr>
              <a:t>1</a:t>
            </a:r>
            <a:r>
              <a:rPr lang="ja-JP" altLang="en-US" sz="975" dirty="0">
                <a:solidFill>
                  <a:schemeClr val="tx1"/>
                </a:solidFill>
                <a:latin typeface="FG角ｺﾞｼｯｸ体Ca-B" panose="020B0809000000000000" pitchFamily="49" charset="-128"/>
                <a:ea typeface="FG角ｺﾞｼｯｸ体Ca-B" panose="020B0809000000000000" pitchFamily="49" charset="-128"/>
              </a:rPr>
              <a:t>歳児歯科、</a:t>
            </a:r>
            <a:r>
              <a:rPr lang="en-US" altLang="ja-JP" sz="975" dirty="0">
                <a:solidFill>
                  <a:schemeClr val="tx1"/>
                </a:solidFill>
                <a:latin typeface="FG角ｺﾞｼｯｸ体Ca-B" panose="020B0809000000000000" pitchFamily="49" charset="-128"/>
                <a:ea typeface="FG角ｺﾞｼｯｸ体Ca-B" panose="020B0809000000000000" pitchFamily="49" charset="-128"/>
              </a:rPr>
              <a:t>2</a:t>
            </a:r>
            <a:r>
              <a:rPr lang="ja-JP" altLang="en-US" sz="975" dirty="0">
                <a:solidFill>
                  <a:schemeClr val="tx1"/>
                </a:solidFill>
                <a:latin typeface="FG角ｺﾞｼｯｸ体Ca-B" panose="020B0809000000000000" pitchFamily="49" charset="-128"/>
                <a:ea typeface="FG角ｺﾞｼｯｸ体Ca-B" panose="020B0809000000000000" pitchFamily="49" charset="-128"/>
              </a:rPr>
              <a:t>歳児歯科健康診査の実施、新生児聴覚検査への公費補助　</a:t>
            </a:r>
            <a:endParaRPr lang="en-US" altLang="ja-JP" sz="975" dirty="0">
              <a:solidFill>
                <a:schemeClr val="tx1"/>
              </a:solidFill>
              <a:latin typeface="FG角ｺﾞｼｯｸ体Ca-B" panose="020B0809000000000000" pitchFamily="49" charset="-128"/>
              <a:ea typeface="FG角ｺﾞｼｯｸ体Ca-B" panose="020B0809000000000000" pitchFamily="49" charset="-128"/>
            </a:endParaRPr>
          </a:p>
        </p:txBody>
      </p:sp>
      <p:grpSp>
        <p:nvGrpSpPr>
          <p:cNvPr id="31" name="グループ化 30">
            <a:extLst>
              <a:ext uri="{FF2B5EF4-FFF2-40B4-BE49-F238E27FC236}">
                <a16:creationId xmlns:a16="http://schemas.microsoft.com/office/drawing/2014/main" id="{346B992C-C2AC-B2AE-523F-315C677D94E0}"/>
              </a:ext>
            </a:extLst>
          </p:cNvPr>
          <p:cNvGrpSpPr/>
          <p:nvPr/>
        </p:nvGrpSpPr>
        <p:grpSpPr>
          <a:xfrm>
            <a:off x="383779" y="2946967"/>
            <a:ext cx="9241403" cy="384742"/>
            <a:chOff x="472342" y="963385"/>
            <a:chExt cx="11374035" cy="473529"/>
          </a:xfrm>
        </p:grpSpPr>
        <p:sp>
          <p:nvSpPr>
            <p:cNvPr id="32" name="正方形/長方形 31">
              <a:extLst>
                <a:ext uri="{FF2B5EF4-FFF2-40B4-BE49-F238E27FC236}">
                  <a16:creationId xmlns:a16="http://schemas.microsoft.com/office/drawing/2014/main" id="{ABC62B0A-5A5D-8910-CDC1-A8A9DAC3893A}"/>
                </a:ext>
              </a:extLst>
            </p:cNvPr>
            <p:cNvSpPr/>
            <p:nvPr/>
          </p:nvSpPr>
          <p:spPr>
            <a:xfrm>
              <a:off x="472342" y="968829"/>
              <a:ext cx="8932913" cy="468085"/>
            </a:xfrm>
            <a:prstGeom prst="rect">
              <a:avLst/>
            </a:prstGeom>
            <a:solidFill>
              <a:srgbClr val="54CC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950" dirty="0">
                  <a:latin typeface="FG角ｺﾞｼｯｸ体Ca-B" panose="020B0809000000000000" pitchFamily="49" charset="-128"/>
                  <a:ea typeface="FG角ｺﾞｼｯｸ体Ca-B" panose="020B0809000000000000" pitchFamily="49" charset="-128"/>
                </a:rPr>
                <a:t>２　乳幼児保健</a:t>
              </a:r>
              <a:r>
                <a:rPr lang="zh-TW" altLang="en-US" sz="1950" dirty="0">
                  <a:latin typeface="FG角ｺﾞｼｯｸ体Ca-B" panose="020B0809000000000000" pitchFamily="49" charset="-128"/>
                  <a:ea typeface="FG角ｺﾞｼｯｸ体Ca-B" panose="020B0809000000000000" pitchFamily="49" charset="-128"/>
                </a:rPr>
                <a:t>事業</a:t>
              </a:r>
              <a:r>
                <a:rPr lang="ja-JP" altLang="en-US" sz="1950" dirty="0">
                  <a:latin typeface="FG角ｺﾞｼｯｸ体Ca-B" panose="020B0809000000000000" pitchFamily="49" charset="-128"/>
                  <a:ea typeface="FG角ｺﾞｼｯｸ体Ca-B" panose="020B0809000000000000" pitchFamily="49" charset="-128"/>
                </a:rPr>
                <a:t>（</a:t>
              </a:r>
              <a:r>
                <a:rPr lang="en-US" altLang="ja-JP" sz="1950" dirty="0">
                  <a:latin typeface="FG角ｺﾞｼｯｸ体Ca-B" panose="020B0809000000000000" pitchFamily="49" charset="-128"/>
                  <a:ea typeface="FG角ｺﾞｼｯｸ体Ca-B" panose="020B0809000000000000" pitchFamily="49" charset="-128"/>
                </a:rPr>
                <a:t>21,714</a:t>
              </a:r>
              <a:r>
                <a:rPr lang="ja-JP" altLang="en-US" sz="1950" dirty="0">
                  <a:latin typeface="FG角ｺﾞｼｯｸ体Ca-B" panose="020B0809000000000000" pitchFamily="49" charset="-128"/>
                  <a:ea typeface="FG角ｺﾞｼｯｸ体Ca-B" panose="020B0809000000000000" pitchFamily="49" charset="-128"/>
                </a:rPr>
                <a:t>千円</a:t>
              </a:r>
              <a:r>
                <a:rPr lang="ja-JP" altLang="en-US" sz="1463" dirty="0">
                  <a:latin typeface="FG角ｺﾞｼｯｸ体Ca-B" panose="020B0809000000000000" pitchFamily="49" charset="-128"/>
                  <a:ea typeface="FG角ｺﾞｼｯｸ体Ca-B" panose="020B0809000000000000" pitchFamily="49" charset="-128"/>
                </a:rPr>
                <a:t>）</a:t>
              </a:r>
              <a:r>
                <a:rPr lang="en-US" altLang="ja-JP" sz="1463" dirty="0">
                  <a:solidFill>
                    <a:srgbClr val="FF0000"/>
                  </a:solidFill>
                  <a:latin typeface="FG角ｺﾞｼｯｸ体Ca-B" panose="020B0809000000000000" pitchFamily="49" charset="-128"/>
                  <a:ea typeface="FG角ｺﾞｼｯｸ体Ca-B" panose="020B0809000000000000" pitchFamily="49" charset="-128"/>
                </a:rPr>
                <a:t> 【</a:t>
              </a:r>
              <a:r>
                <a:rPr lang="ja-JP" altLang="en-US" sz="1463" dirty="0">
                  <a:solidFill>
                    <a:srgbClr val="FF0000"/>
                  </a:solidFill>
                  <a:latin typeface="FG角ｺﾞｼｯｸ体Ca-B" panose="020B0809000000000000" pitchFamily="49" charset="-128"/>
                  <a:ea typeface="FG角ｺﾞｼｯｸ体Ca-B" panose="020B0809000000000000" pitchFamily="49" charset="-128"/>
                </a:rPr>
                <a:t>新規重点事業</a:t>
              </a:r>
              <a:r>
                <a:rPr lang="en-US" altLang="ja-JP" sz="1463" dirty="0">
                  <a:solidFill>
                    <a:srgbClr val="FF0000"/>
                  </a:solidFill>
                  <a:latin typeface="FG角ｺﾞｼｯｸ体Ca-B" panose="020B0809000000000000" pitchFamily="49" charset="-128"/>
                  <a:ea typeface="FG角ｺﾞｼｯｸ体Ca-B" panose="020B0809000000000000" pitchFamily="49" charset="-128"/>
                </a:rPr>
                <a:t>】</a:t>
              </a:r>
              <a:endParaRPr lang="ja-JP" altLang="en-US" sz="1463" dirty="0">
                <a:latin typeface="FG角ｺﾞｼｯｸ体Ca-B" panose="020B0809000000000000" pitchFamily="49" charset="-128"/>
                <a:ea typeface="FG角ｺﾞｼｯｸ体Ca-B" panose="020B0809000000000000" pitchFamily="49" charset="-128"/>
              </a:endParaRPr>
            </a:p>
          </p:txBody>
        </p:sp>
        <p:sp>
          <p:nvSpPr>
            <p:cNvPr id="33" name="正方形/長方形 32">
              <a:extLst>
                <a:ext uri="{FF2B5EF4-FFF2-40B4-BE49-F238E27FC236}">
                  <a16:creationId xmlns:a16="http://schemas.microsoft.com/office/drawing/2014/main" id="{5ACEE2D5-650A-21AD-C31F-02B5C346C204}"/>
                </a:ext>
              </a:extLst>
            </p:cNvPr>
            <p:cNvSpPr/>
            <p:nvPr/>
          </p:nvSpPr>
          <p:spPr>
            <a:xfrm>
              <a:off x="9552214" y="963385"/>
              <a:ext cx="2294163" cy="468085"/>
            </a:xfrm>
            <a:prstGeom prst="rect">
              <a:avLst/>
            </a:prstGeom>
            <a:solidFill>
              <a:schemeClr val="bg1"/>
            </a:solidFill>
            <a:ln w="28575">
              <a:solidFill>
                <a:srgbClr val="54CCC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25" dirty="0">
                  <a:solidFill>
                    <a:srgbClr val="54CCCD"/>
                  </a:solidFill>
                  <a:latin typeface="FG角ｺﾞｼｯｸ体Ca-B" panose="020B0809000000000000" pitchFamily="49" charset="-128"/>
                  <a:ea typeface="FG角ｺﾞｼｯｸ体Ca-B" panose="020B0809000000000000" pitchFamily="49" charset="-128"/>
                </a:rPr>
                <a:t>健康こども部</a:t>
              </a:r>
            </a:p>
          </p:txBody>
        </p:sp>
      </p:grpSp>
      <p:grpSp>
        <p:nvGrpSpPr>
          <p:cNvPr id="34" name="グループ化 33">
            <a:extLst>
              <a:ext uri="{FF2B5EF4-FFF2-40B4-BE49-F238E27FC236}">
                <a16:creationId xmlns:a16="http://schemas.microsoft.com/office/drawing/2014/main" id="{06AD901F-4D88-53D6-2147-A47F86FFE477}"/>
              </a:ext>
            </a:extLst>
          </p:cNvPr>
          <p:cNvGrpSpPr/>
          <p:nvPr/>
        </p:nvGrpSpPr>
        <p:grpSpPr>
          <a:xfrm>
            <a:off x="383778" y="4950278"/>
            <a:ext cx="4219859" cy="884466"/>
            <a:chOff x="472342" y="1556657"/>
            <a:chExt cx="5193672" cy="1088573"/>
          </a:xfrm>
        </p:grpSpPr>
        <p:sp>
          <p:nvSpPr>
            <p:cNvPr id="35" name="正方形/長方形 34">
              <a:extLst>
                <a:ext uri="{FF2B5EF4-FFF2-40B4-BE49-F238E27FC236}">
                  <a16:creationId xmlns:a16="http://schemas.microsoft.com/office/drawing/2014/main" id="{DF3366B7-628E-7342-830D-0C7AE06E6614}"/>
                </a:ext>
              </a:extLst>
            </p:cNvPr>
            <p:cNvSpPr/>
            <p:nvPr/>
          </p:nvSpPr>
          <p:spPr>
            <a:xfrm>
              <a:off x="472342" y="1556658"/>
              <a:ext cx="5193672" cy="1088572"/>
            </a:xfrm>
            <a:prstGeom prst="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ltLang="ja-JP" sz="894" dirty="0">
                <a:solidFill>
                  <a:schemeClr val="tx1"/>
                </a:solidFill>
                <a:latin typeface="FG角ｺﾞｼｯｸ体Ca-B" panose="020B0809000000000000" pitchFamily="49" charset="-128"/>
                <a:ea typeface="FG角ｺﾞｼｯｸ体Ca-B" panose="020B0809000000000000" pitchFamily="49" charset="-128"/>
              </a:endParaRPr>
            </a:p>
            <a:p>
              <a:r>
                <a:rPr lang="ja-JP" altLang="en-US" sz="975" dirty="0">
                  <a:solidFill>
                    <a:schemeClr val="tx1"/>
                  </a:solidFill>
                  <a:latin typeface="FG角ｺﾞｼｯｸ体Ca-B" panose="020B0809000000000000" pitchFamily="49" charset="-128"/>
                  <a:ea typeface="FG角ｺﾞｼｯｸ体Ca-B" panose="020B0809000000000000" pitchFamily="49" charset="-128"/>
                </a:rPr>
                <a:t>子育て家庭に対して、必要となる医療費の一部（</a:t>
              </a:r>
              <a:r>
                <a:rPr lang="en-US" altLang="ja-JP" sz="975" dirty="0">
                  <a:solidFill>
                    <a:schemeClr val="tx1"/>
                  </a:solidFill>
                  <a:latin typeface="FG角ｺﾞｼｯｸ体Ca-B" panose="020B0809000000000000" pitchFamily="49" charset="-128"/>
                  <a:ea typeface="FG角ｺﾞｼｯｸ体Ca-B" panose="020B0809000000000000" pitchFamily="49" charset="-128"/>
                </a:rPr>
                <a:t>※</a:t>
              </a:r>
              <a:r>
                <a:rPr lang="ja-JP" altLang="en-US" sz="975" dirty="0">
                  <a:solidFill>
                    <a:schemeClr val="tx1"/>
                  </a:solidFill>
                  <a:latin typeface="FG角ｺﾞｼｯｸ体Ca-B" panose="020B0809000000000000" pitchFamily="49" charset="-128"/>
                  <a:ea typeface="FG角ｺﾞｼｯｸ体Ca-B" panose="020B0809000000000000" pitchFamily="49" charset="-128"/>
                </a:rPr>
                <a:t>要件によってはその全部）を給付することにより、経済的負担を軽減します。</a:t>
              </a:r>
            </a:p>
          </p:txBody>
        </p:sp>
        <p:sp>
          <p:nvSpPr>
            <p:cNvPr id="36" name="正方形/長方形 35">
              <a:extLst>
                <a:ext uri="{FF2B5EF4-FFF2-40B4-BE49-F238E27FC236}">
                  <a16:creationId xmlns:a16="http://schemas.microsoft.com/office/drawing/2014/main" id="{05F19822-0F7E-67DF-D672-8633287D356E}"/>
                </a:ext>
              </a:extLst>
            </p:cNvPr>
            <p:cNvSpPr/>
            <p:nvPr/>
          </p:nvSpPr>
          <p:spPr>
            <a:xfrm>
              <a:off x="472342" y="1556657"/>
              <a:ext cx="1601387" cy="28847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894" dirty="0">
                  <a:solidFill>
                    <a:schemeClr val="tx1"/>
                  </a:solidFill>
                  <a:latin typeface="FG角ｺﾞｼｯｸ体Ca-B" panose="020B0809000000000000" pitchFamily="49" charset="-128"/>
                  <a:ea typeface="FG角ｺﾞｼｯｸ体Ca-B" panose="020B0809000000000000" pitchFamily="49" charset="-128"/>
                </a:rPr>
                <a:t>事業の意図やねらい</a:t>
              </a:r>
            </a:p>
          </p:txBody>
        </p:sp>
      </p:grpSp>
      <p:sp>
        <p:nvSpPr>
          <p:cNvPr id="37" name="正方形/長方形 36">
            <a:extLst>
              <a:ext uri="{FF2B5EF4-FFF2-40B4-BE49-F238E27FC236}">
                <a16:creationId xmlns:a16="http://schemas.microsoft.com/office/drawing/2014/main" id="{28F7E2EF-3B28-9E42-AD6E-11405A121CB8}"/>
              </a:ext>
            </a:extLst>
          </p:cNvPr>
          <p:cNvSpPr/>
          <p:nvPr/>
        </p:nvSpPr>
        <p:spPr>
          <a:xfrm>
            <a:off x="4736307" y="4950279"/>
            <a:ext cx="5041444" cy="8844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975" dirty="0">
                <a:solidFill>
                  <a:schemeClr val="tx1"/>
                </a:solidFill>
                <a:latin typeface="FG角ｺﾞｼｯｸ体Ca-B" panose="020B0809000000000000" pitchFamily="49" charset="-128"/>
                <a:ea typeface="FG角ｺﾞｼｯｸ体Ca-B" panose="020B0809000000000000" pitchFamily="49" charset="-128"/>
              </a:rPr>
              <a:t>（令和７年度の具体的な取組）</a:t>
            </a:r>
            <a:endParaRPr lang="en-US" altLang="ja-JP" sz="975" dirty="0">
              <a:solidFill>
                <a:schemeClr val="tx1"/>
              </a:solidFill>
              <a:latin typeface="FG角ｺﾞｼｯｸ体Ca-B" panose="020B0809000000000000" pitchFamily="49" charset="-128"/>
              <a:ea typeface="FG角ｺﾞｼｯｸ体Ca-B" panose="020B0809000000000000" pitchFamily="49" charset="-128"/>
            </a:endParaRPr>
          </a:p>
          <a:p>
            <a:r>
              <a:rPr lang="ja-JP" altLang="en-US" sz="975" dirty="0">
                <a:solidFill>
                  <a:schemeClr val="tx1"/>
                </a:solidFill>
                <a:latin typeface="FG角ｺﾞｼｯｸ体Ca-B" panose="020B0809000000000000" pitchFamily="49" charset="-128"/>
                <a:ea typeface="FG角ｺﾞｼｯｸ体Ca-B" panose="020B0809000000000000" pitchFamily="49" charset="-128"/>
              </a:rPr>
              <a:t>〇令和６年度に実施した「全対象者における資格認定に係る所得制限の撤廃」及び「高校生等までの対象者の拡大」を令和７年度も継続し、医療費給付を実施</a:t>
            </a:r>
          </a:p>
          <a:p>
            <a:r>
              <a:rPr lang="ja-JP" altLang="en-US" sz="975" dirty="0">
                <a:solidFill>
                  <a:schemeClr val="tx1"/>
                </a:solidFill>
                <a:latin typeface="FG角ｺﾞｼｯｸ体Ca-B" panose="020B0809000000000000" pitchFamily="49" charset="-128"/>
                <a:ea typeface="FG角ｺﾞｼｯｸ体Ca-B" panose="020B0809000000000000" pitchFamily="49" charset="-128"/>
              </a:rPr>
              <a:t>〇受給資格対象者（０歳～高校生等までの子）に、一定の基準額を超えた医療費を給付（</a:t>
            </a:r>
            <a:r>
              <a:rPr lang="en-US" altLang="ja-JP" sz="975" dirty="0">
                <a:solidFill>
                  <a:schemeClr val="tx1"/>
                </a:solidFill>
                <a:latin typeface="FG角ｺﾞｼｯｸ体Ca-B" panose="020B0809000000000000" pitchFamily="49" charset="-128"/>
                <a:ea typeface="FG角ｺﾞｼｯｸ体Ca-B" panose="020B0809000000000000" pitchFamily="49" charset="-128"/>
              </a:rPr>
              <a:t>※</a:t>
            </a:r>
            <a:r>
              <a:rPr lang="ja-JP" altLang="en-US" sz="975" dirty="0">
                <a:solidFill>
                  <a:schemeClr val="tx1"/>
                </a:solidFill>
                <a:latin typeface="FG角ｺﾞｼｯｸ体Ca-B" panose="020B0809000000000000" pitchFamily="49" charset="-128"/>
                <a:ea typeface="FG角ｺﾞｼｯｸ体Ca-B" panose="020B0809000000000000" pitchFamily="49" charset="-128"/>
              </a:rPr>
              <a:t>要件によっては、受給者負担なし）</a:t>
            </a:r>
            <a:endParaRPr lang="en-US" altLang="ja-JP" sz="975" dirty="0">
              <a:solidFill>
                <a:schemeClr val="tx1"/>
              </a:solidFill>
              <a:latin typeface="FG角ｺﾞｼｯｸ体Ca-B" panose="020B0809000000000000" pitchFamily="49" charset="-128"/>
              <a:ea typeface="FG角ｺﾞｼｯｸ体Ca-B" panose="020B0809000000000000" pitchFamily="49" charset="-128"/>
            </a:endParaRPr>
          </a:p>
        </p:txBody>
      </p:sp>
      <p:grpSp>
        <p:nvGrpSpPr>
          <p:cNvPr id="38" name="グループ化 37">
            <a:extLst>
              <a:ext uri="{FF2B5EF4-FFF2-40B4-BE49-F238E27FC236}">
                <a16:creationId xmlns:a16="http://schemas.microsoft.com/office/drawing/2014/main" id="{EC70C102-94C6-435D-759E-C85E343866B4}"/>
              </a:ext>
            </a:extLst>
          </p:cNvPr>
          <p:cNvGrpSpPr/>
          <p:nvPr/>
        </p:nvGrpSpPr>
        <p:grpSpPr>
          <a:xfrm>
            <a:off x="383779" y="4468245"/>
            <a:ext cx="9241403" cy="384742"/>
            <a:chOff x="472342" y="963385"/>
            <a:chExt cx="11374035" cy="473529"/>
          </a:xfrm>
        </p:grpSpPr>
        <p:sp>
          <p:nvSpPr>
            <p:cNvPr id="39" name="正方形/長方形 38">
              <a:extLst>
                <a:ext uri="{FF2B5EF4-FFF2-40B4-BE49-F238E27FC236}">
                  <a16:creationId xmlns:a16="http://schemas.microsoft.com/office/drawing/2014/main" id="{53880885-C1E6-BCB2-C0BA-1C9184797B14}"/>
                </a:ext>
              </a:extLst>
            </p:cNvPr>
            <p:cNvSpPr/>
            <p:nvPr/>
          </p:nvSpPr>
          <p:spPr>
            <a:xfrm>
              <a:off x="472342" y="968829"/>
              <a:ext cx="8932913" cy="468085"/>
            </a:xfrm>
            <a:prstGeom prst="rect">
              <a:avLst/>
            </a:prstGeom>
            <a:solidFill>
              <a:srgbClr val="54CC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950" dirty="0">
                  <a:latin typeface="FG角ｺﾞｼｯｸ体Ca-B" panose="020B0809000000000000" pitchFamily="49" charset="-128"/>
                  <a:ea typeface="FG角ｺﾞｼｯｸ体Ca-B" panose="020B0809000000000000" pitchFamily="49" charset="-128"/>
                </a:rPr>
                <a:t>３　子ども医療費給付事業（</a:t>
              </a:r>
              <a:r>
                <a:rPr lang="en-US" altLang="ja-JP" sz="1950" dirty="0">
                  <a:latin typeface="FG角ｺﾞｼｯｸ体Ca-B" panose="020B0809000000000000" pitchFamily="49" charset="-128"/>
                  <a:ea typeface="FG角ｺﾞｼｯｸ体Ca-B" panose="020B0809000000000000" pitchFamily="49" charset="-128"/>
                </a:rPr>
                <a:t>168,634</a:t>
              </a:r>
              <a:r>
                <a:rPr lang="ja-JP" altLang="en-US" sz="1950" dirty="0">
                  <a:latin typeface="FG角ｺﾞｼｯｸ体Ca-B" panose="020B0809000000000000" pitchFamily="49" charset="-128"/>
                  <a:ea typeface="FG角ｺﾞｼｯｸ体Ca-B" panose="020B0809000000000000" pitchFamily="49" charset="-128"/>
                </a:rPr>
                <a:t>千円）</a:t>
              </a:r>
            </a:p>
          </p:txBody>
        </p:sp>
        <p:sp>
          <p:nvSpPr>
            <p:cNvPr id="40" name="正方形/長方形 39">
              <a:extLst>
                <a:ext uri="{FF2B5EF4-FFF2-40B4-BE49-F238E27FC236}">
                  <a16:creationId xmlns:a16="http://schemas.microsoft.com/office/drawing/2014/main" id="{0B0EB034-8680-0C6C-06F2-31FBE1A1CA81}"/>
                </a:ext>
              </a:extLst>
            </p:cNvPr>
            <p:cNvSpPr/>
            <p:nvPr/>
          </p:nvSpPr>
          <p:spPr>
            <a:xfrm>
              <a:off x="9552214" y="963385"/>
              <a:ext cx="2294163" cy="468085"/>
            </a:xfrm>
            <a:prstGeom prst="rect">
              <a:avLst/>
            </a:prstGeom>
            <a:solidFill>
              <a:schemeClr val="bg1"/>
            </a:solidFill>
            <a:ln w="28575">
              <a:solidFill>
                <a:srgbClr val="54CCC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25" dirty="0">
                  <a:solidFill>
                    <a:srgbClr val="54CCCD"/>
                  </a:solidFill>
                  <a:latin typeface="FG角ｺﾞｼｯｸ体Ca-B" panose="020B0809000000000000" pitchFamily="49" charset="-128"/>
                  <a:ea typeface="FG角ｺﾞｼｯｸ体Ca-B" panose="020B0809000000000000" pitchFamily="49" charset="-128"/>
                </a:rPr>
                <a:t>健康こども部</a:t>
              </a:r>
            </a:p>
          </p:txBody>
        </p:sp>
      </p:grpSp>
    </p:spTree>
    <p:extLst>
      <p:ext uri="{BB962C8B-B14F-4D97-AF65-F5344CB8AC3E}">
        <p14:creationId xmlns:p14="http://schemas.microsoft.com/office/powerpoint/2010/main" val="5619660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711C49C-E822-BAF4-555A-7C3DD38C7FE1}"/>
              </a:ext>
            </a:extLst>
          </p:cNvPr>
          <p:cNvSpPr/>
          <p:nvPr/>
        </p:nvSpPr>
        <p:spPr>
          <a:xfrm>
            <a:off x="120649" y="766763"/>
            <a:ext cx="9657103" cy="457200"/>
          </a:xfrm>
          <a:prstGeom prst="rect">
            <a:avLst/>
          </a:prstGeom>
          <a:solidFill>
            <a:srgbClr val="4DC58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950" dirty="0">
                <a:latin typeface="FG角ｺﾞｼｯｸ体Ca-B" panose="020B0809000000000000" pitchFamily="49" charset="-128"/>
                <a:ea typeface="FG角ｺﾞｼｯｸ体Ca-B" panose="020B0809000000000000" pitchFamily="49" charset="-128"/>
              </a:rPr>
              <a:t>「いきいき滝沢」に関連する３つの重点事業</a:t>
            </a:r>
          </a:p>
        </p:txBody>
      </p:sp>
      <p:sp>
        <p:nvSpPr>
          <p:cNvPr id="2" name="正方形/長方形 1">
            <a:extLst>
              <a:ext uri="{FF2B5EF4-FFF2-40B4-BE49-F238E27FC236}">
                <a16:creationId xmlns:a16="http://schemas.microsoft.com/office/drawing/2014/main" id="{A7EAEA93-3487-2F21-AB17-41C4B81F37BE}"/>
              </a:ext>
            </a:extLst>
          </p:cNvPr>
          <p:cNvSpPr/>
          <p:nvPr/>
        </p:nvSpPr>
        <p:spPr>
          <a:xfrm>
            <a:off x="106136" y="1332821"/>
            <a:ext cx="9671617" cy="4656704"/>
          </a:xfrm>
          <a:prstGeom prst="rect">
            <a:avLst/>
          </a:prstGeom>
          <a:noFill/>
          <a:ln w="158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grpSp>
        <p:nvGrpSpPr>
          <p:cNvPr id="19" name="グループ化 18">
            <a:extLst>
              <a:ext uri="{FF2B5EF4-FFF2-40B4-BE49-F238E27FC236}">
                <a16:creationId xmlns:a16="http://schemas.microsoft.com/office/drawing/2014/main" id="{4E781598-B9C4-063D-A08D-971265194C7A}"/>
              </a:ext>
            </a:extLst>
          </p:cNvPr>
          <p:cNvGrpSpPr/>
          <p:nvPr/>
        </p:nvGrpSpPr>
        <p:grpSpPr>
          <a:xfrm>
            <a:off x="383778" y="1907722"/>
            <a:ext cx="4219859" cy="884466"/>
            <a:chOff x="472342" y="1556657"/>
            <a:chExt cx="5193672" cy="1088573"/>
          </a:xfrm>
        </p:grpSpPr>
        <p:sp>
          <p:nvSpPr>
            <p:cNvPr id="6" name="正方形/長方形 5">
              <a:extLst>
                <a:ext uri="{FF2B5EF4-FFF2-40B4-BE49-F238E27FC236}">
                  <a16:creationId xmlns:a16="http://schemas.microsoft.com/office/drawing/2014/main" id="{7127B0DD-C412-04F3-CECF-584101C4794E}"/>
                </a:ext>
              </a:extLst>
            </p:cNvPr>
            <p:cNvSpPr/>
            <p:nvPr/>
          </p:nvSpPr>
          <p:spPr>
            <a:xfrm>
              <a:off x="472342" y="1556658"/>
              <a:ext cx="5193672" cy="1088572"/>
            </a:xfrm>
            <a:prstGeom prst="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ltLang="ja-JP" sz="894" dirty="0">
                <a:solidFill>
                  <a:schemeClr val="tx1"/>
                </a:solidFill>
                <a:latin typeface="FG角ｺﾞｼｯｸ体Ca-B" panose="020B0809000000000000" pitchFamily="49" charset="-128"/>
                <a:ea typeface="FG角ｺﾞｼｯｸ体Ca-B" panose="020B0809000000000000" pitchFamily="49" charset="-128"/>
              </a:endParaRPr>
            </a:p>
            <a:p>
              <a:r>
                <a:rPr lang="ja-JP" altLang="en-US" sz="894" dirty="0">
                  <a:solidFill>
                    <a:schemeClr val="tx1"/>
                  </a:solidFill>
                  <a:latin typeface="FG角ｺﾞｼｯｸ体Ca-B" panose="020B0809000000000000" pitchFamily="49" charset="-128"/>
                  <a:ea typeface="FG角ｺﾞｼｯｸ体Ca-B" panose="020B0809000000000000" pitchFamily="49" charset="-128"/>
                </a:rPr>
                <a:t>介護、障がい、子ども・子育て、生活困窮の既存の取組を活かしつつ、制度の狭間を埋める包括的な相談支援の体制を整備し、地域共生社会に向けた地域づくりを推進します。</a:t>
              </a:r>
              <a:endParaRPr lang="en-US" altLang="ja-JP" sz="894" dirty="0">
                <a:solidFill>
                  <a:schemeClr val="tx1"/>
                </a:solidFill>
                <a:latin typeface="FG角ｺﾞｼｯｸ体Ca-B" panose="020B0809000000000000" pitchFamily="49" charset="-128"/>
                <a:ea typeface="FG角ｺﾞｼｯｸ体Ca-B" panose="020B0809000000000000" pitchFamily="49" charset="-128"/>
              </a:endParaRPr>
            </a:p>
          </p:txBody>
        </p:sp>
        <p:sp>
          <p:nvSpPr>
            <p:cNvPr id="15" name="正方形/長方形 14">
              <a:extLst>
                <a:ext uri="{FF2B5EF4-FFF2-40B4-BE49-F238E27FC236}">
                  <a16:creationId xmlns:a16="http://schemas.microsoft.com/office/drawing/2014/main" id="{994D9E94-A18D-64B9-C34D-C178117A5B0C}"/>
                </a:ext>
              </a:extLst>
            </p:cNvPr>
            <p:cNvSpPr/>
            <p:nvPr/>
          </p:nvSpPr>
          <p:spPr>
            <a:xfrm>
              <a:off x="472342" y="1556657"/>
              <a:ext cx="1601387" cy="28847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894" dirty="0">
                  <a:solidFill>
                    <a:schemeClr val="tx1"/>
                  </a:solidFill>
                  <a:latin typeface="FG角ｺﾞｼｯｸ体Ca-B" panose="020B0809000000000000" pitchFamily="49" charset="-128"/>
                  <a:ea typeface="FG角ｺﾞｼｯｸ体Ca-B" panose="020B0809000000000000" pitchFamily="49" charset="-128"/>
                </a:rPr>
                <a:t>事業の意図やねらい</a:t>
              </a:r>
            </a:p>
          </p:txBody>
        </p:sp>
      </p:grpSp>
      <p:sp>
        <p:nvSpPr>
          <p:cNvPr id="17" name="正方形/長方形 16">
            <a:extLst>
              <a:ext uri="{FF2B5EF4-FFF2-40B4-BE49-F238E27FC236}">
                <a16:creationId xmlns:a16="http://schemas.microsoft.com/office/drawing/2014/main" id="{8C89D262-A12D-6FDF-319B-9BE2D43BBD29}"/>
              </a:ext>
            </a:extLst>
          </p:cNvPr>
          <p:cNvSpPr/>
          <p:nvPr/>
        </p:nvSpPr>
        <p:spPr>
          <a:xfrm>
            <a:off x="4736307" y="1907722"/>
            <a:ext cx="5041445" cy="8844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975" dirty="0">
                <a:solidFill>
                  <a:schemeClr val="tx1"/>
                </a:solidFill>
                <a:latin typeface="FG角ｺﾞｼｯｸ体Ca-B" panose="020B0809000000000000" pitchFamily="49" charset="-128"/>
                <a:ea typeface="FG角ｺﾞｼｯｸ体Ca-B" panose="020B0809000000000000" pitchFamily="49" charset="-128"/>
              </a:rPr>
              <a:t>（令和７年度の具体的な取組</a:t>
            </a:r>
            <a:endParaRPr lang="en-US" altLang="ja-JP" sz="975" dirty="0">
              <a:solidFill>
                <a:schemeClr val="tx1"/>
              </a:solidFill>
              <a:latin typeface="FG角ｺﾞｼｯｸ体Ca-B" panose="020B0809000000000000" pitchFamily="49" charset="-128"/>
              <a:ea typeface="FG角ｺﾞｼｯｸ体Ca-B" panose="020B0809000000000000" pitchFamily="49" charset="-128"/>
            </a:endParaRPr>
          </a:p>
          <a:p>
            <a:r>
              <a:rPr lang="ja-JP" altLang="en-US" sz="975" dirty="0">
                <a:solidFill>
                  <a:schemeClr val="tx1"/>
                </a:solidFill>
                <a:latin typeface="FG角ｺﾞｼｯｸ体Ca-B" panose="020B0809000000000000" pitchFamily="49" charset="-128"/>
                <a:ea typeface="FG角ｺﾞｼｯｸ体Ca-B" panose="020B0809000000000000" pitchFamily="49" charset="-128"/>
              </a:rPr>
              <a:t>〇包括的な相談支援の体制整備（属性や世代を問わない相談の受け止め）</a:t>
            </a:r>
          </a:p>
          <a:p>
            <a:r>
              <a:rPr lang="ja-JP" altLang="en-US" sz="975" dirty="0">
                <a:solidFill>
                  <a:schemeClr val="tx1"/>
                </a:solidFill>
                <a:latin typeface="FG角ｺﾞｼｯｸ体Ca-B" panose="020B0809000000000000" pitchFamily="49" charset="-128"/>
                <a:ea typeface="FG角ｺﾞｼｯｸ体Ca-B" panose="020B0809000000000000" pitchFamily="49" charset="-128"/>
              </a:rPr>
              <a:t>〇他分野につなぐ多機関協働事業の構築</a:t>
            </a:r>
          </a:p>
          <a:p>
            <a:r>
              <a:rPr lang="ja-JP" altLang="en-US" sz="975" dirty="0">
                <a:solidFill>
                  <a:schemeClr val="tx1"/>
                </a:solidFill>
                <a:latin typeface="FG角ｺﾞｼｯｸ体Ca-B" panose="020B0809000000000000" pitchFamily="49" charset="-128"/>
                <a:ea typeface="FG角ｺﾞｼｯｸ体Ca-B" panose="020B0809000000000000" pitchFamily="49" charset="-128"/>
              </a:rPr>
              <a:t>〇地域共生社会の構築を目的とする地域づくりに向けた支援の検討（世代等を問わず交流できる場等）</a:t>
            </a:r>
          </a:p>
          <a:p>
            <a:r>
              <a:rPr lang="ja-JP" altLang="en-US" sz="975" dirty="0">
                <a:solidFill>
                  <a:schemeClr val="tx1"/>
                </a:solidFill>
                <a:latin typeface="FG角ｺﾞｼｯｸ体Ca-B" panose="020B0809000000000000" pitchFamily="49" charset="-128"/>
                <a:ea typeface="FG角ｺﾞｼｯｸ体Ca-B" panose="020B0809000000000000" pitchFamily="49" charset="-128"/>
              </a:rPr>
              <a:t>〇生活困窮者自立支援事業、地域介護予防活動支援事業等の実施）</a:t>
            </a:r>
            <a:endParaRPr lang="en-US" altLang="ja-JP" sz="975" dirty="0">
              <a:solidFill>
                <a:schemeClr val="tx1"/>
              </a:solidFill>
              <a:latin typeface="FG角ｺﾞｼｯｸ体Ca-B" panose="020B0809000000000000" pitchFamily="49" charset="-128"/>
              <a:ea typeface="FG角ｺﾞｼｯｸ体Ca-B" panose="020B0809000000000000" pitchFamily="49" charset="-128"/>
            </a:endParaRPr>
          </a:p>
        </p:txBody>
      </p:sp>
      <p:grpSp>
        <p:nvGrpSpPr>
          <p:cNvPr id="26" name="グループ化 25">
            <a:extLst>
              <a:ext uri="{FF2B5EF4-FFF2-40B4-BE49-F238E27FC236}">
                <a16:creationId xmlns:a16="http://schemas.microsoft.com/office/drawing/2014/main" id="{4D53D77E-F6C4-FAA2-4AD7-D8265BB127C5}"/>
              </a:ext>
            </a:extLst>
          </p:cNvPr>
          <p:cNvGrpSpPr/>
          <p:nvPr/>
        </p:nvGrpSpPr>
        <p:grpSpPr>
          <a:xfrm>
            <a:off x="383779" y="1425688"/>
            <a:ext cx="9241403" cy="384742"/>
            <a:chOff x="472342" y="963385"/>
            <a:chExt cx="11374035" cy="473529"/>
          </a:xfrm>
        </p:grpSpPr>
        <p:sp>
          <p:nvSpPr>
            <p:cNvPr id="3" name="正方形/長方形 2">
              <a:extLst>
                <a:ext uri="{FF2B5EF4-FFF2-40B4-BE49-F238E27FC236}">
                  <a16:creationId xmlns:a16="http://schemas.microsoft.com/office/drawing/2014/main" id="{EC262945-17B1-62D6-D07A-C2B783A3AA28}"/>
                </a:ext>
              </a:extLst>
            </p:cNvPr>
            <p:cNvSpPr/>
            <p:nvPr/>
          </p:nvSpPr>
          <p:spPr>
            <a:xfrm>
              <a:off x="472342" y="968829"/>
              <a:ext cx="8932913" cy="468085"/>
            </a:xfrm>
            <a:prstGeom prst="rect">
              <a:avLst/>
            </a:prstGeom>
            <a:solidFill>
              <a:srgbClr val="4DC58D"/>
            </a:solidFill>
            <a:ln>
              <a:solidFill>
                <a:srgbClr val="54CCC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950" dirty="0">
                  <a:latin typeface="FG角ｺﾞｼｯｸ体Ca-B" panose="020B0809000000000000" pitchFamily="49" charset="-128"/>
                  <a:ea typeface="FG角ｺﾞｼｯｸ体Ca-B" panose="020B0809000000000000" pitchFamily="49" charset="-128"/>
                </a:rPr>
                <a:t>１　重層的支援体制整備事業（</a:t>
              </a:r>
              <a:r>
                <a:rPr lang="en-US" altLang="ja-JP" sz="1950" dirty="0">
                  <a:latin typeface="FG角ｺﾞｼｯｸ体Ca-B" panose="020B0809000000000000" pitchFamily="49" charset="-128"/>
                  <a:ea typeface="FG角ｺﾞｼｯｸ体Ca-B" panose="020B0809000000000000" pitchFamily="49" charset="-128"/>
                </a:rPr>
                <a:t>133,173</a:t>
              </a:r>
              <a:r>
                <a:rPr lang="ja-JP" altLang="en-US" sz="1950" dirty="0">
                  <a:latin typeface="FG角ｺﾞｼｯｸ体Ca-B" panose="020B0809000000000000" pitchFamily="49" charset="-128"/>
                  <a:ea typeface="FG角ｺﾞｼｯｸ体Ca-B" panose="020B0809000000000000" pitchFamily="49" charset="-128"/>
                </a:rPr>
                <a:t>千円）</a:t>
              </a:r>
            </a:p>
          </p:txBody>
        </p:sp>
        <p:sp>
          <p:nvSpPr>
            <p:cNvPr id="25" name="正方形/長方形 24">
              <a:extLst>
                <a:ext uri="{FF2B5EF4-FFF2-40B4-BE49-F238E27FC236}">
                  <a16:creationId xmlns:a16="http://schemas.microsoft.com/office/drawing/2014/main" id="{57E5D1FB-4CC3-EAB5-80E5-16D1DBD0FE2B}"/>
                </a:ext>
              </a:extLst>
            </p:cNvPr>
            <p:cNvSpPr/>
            <p:nvPr/>
          </p:nvSpPr>
          <p:spPr>
            <a:xfrm>
              <a:off x="9552214" y="963385"/>
              <a:ext cx="2294163" cy="468085"/>
            </a:xfrm>
            <a:prstGeom prst="rect">
              <a:avLst/>
            </a:prstGeom>
            <a:solidFill>
              <a:schemeClr val="bg1"/>
            </a:solidFill>
            <a:ln w="28575">
              <a:solidFill>
                <a:srgbClr val="4DC5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25" dirty="0">
                  <a:solidFill>
                    <a:srgbClr val="4DC58D"/>
                  </a:solidFill>
                  <a:latin typeface="FG角ｺﾞｼｯｸ体Ca-B" panose="020B0809000000000000" pitchFamily="49" charset="-128"/>
                  <a:ea typeface="FG角ｺﾞｼｯｸ体Ca-B" panose="020B0809000000000000" pitchFamily="49" charset="-128"/>
                </a:rPr>
                <a:t>福祉部</a:t>
              </a:r>
            </a:p>
          </p:txBody>
        </p:sp>
      </p:grpSp>
      <p:grpSp>
        <p:nvGrpSpPr>
          <p:cNvPr id="27" name="グループ化 26">
            <a:extLst>
              <a:ext uri="{FF2B5EF4-FFF2-40B4-BE49-F238E27FC236}">
                <a16:creationId xmlns:a16="http://schemas.microsoft.com/office/drawing/2014/main" id="{4F826841-AA88-90D0-3041-0C29C311CAD6}"/>
              </a:ext>
            </a:extLst>
          </p:cNvPr>
          <p:cNvGrpSpPr/>
          <p:nvPr/>
        </p:nvGrpSpPr>
        <p:grpSpPr>
          <a:xfrm>
            <a:off x="383778" y="3429000"/>
            <a:ext cx="4219859" cy="884466"/>
            <a:chOff x="472342" y="1556657"/>
            <a:chExt cx="5193672" cy="1088573"/>
          </a:xfrm>
        </p:grpSpPr>
        <p:sp>
          <p:nvSpPr>
            <p:cNvPr id="28" name="正方形/長方形 27">
              <a:extLst>
                <a:ext uri="{FF2B5EF4-FFF2-40B4-BE49-F238E27FC236}">
                  <a16:creationId xmlns:a16="http://schemas.microsoft.com/office/drawing/2014/main" id="{5979FC46-2704-95A7-1D63-DAFA2ED53B39}"/>
                </a:ext>
              </a:extLst>
            </p:cNvPr>
            <p:cNvSpPr/>
            <p:nvPr/>
          </p:nvSpPr>
          <p:spPr>
            <a:xfrm>
              <a:off x="472342" y="1556658"/>
              <a:ext cx="5193672" cy="1088572"/>
            </a:xfrm>
            <a:prstGeom prst="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ltLang="ja-JP" sz="894" dirty="0">
                <a:solidFill>
                  <a:schemeClr val="tx1"/>
                </a:solidFill>
                <a:latin typeface="FG角ｺﾞｼｯｸ体Ca-B" panose="020B0809000000000000" pitchFamily="49" charset="-128"/>
                <a:ea typeface="FG角ｺﾞｼｯｸ体Ca-B" panose="020B0809000000000000" pitchFamily="49" charset="-128"/>
              </a:endParaRPr>
            </a:p>
            <a:p>
              <a:r>
                <a:rPr lang="ja-JP" altLang="en-US" sz="975" dirty="0">
                  <a:solidFill>
                    <a:schemeClr val="tx1"/>
                  </a:solidFill>
                  <a:latin typeface="FG角ｺﾞｼｯｸ体Ca-B" panose="020B0809000000000000" pitchFamily="49" charset="-128"/>
                  <a:ea typeface="FG角ｺﾞｼｯｸ体Ca-B" panose="020B0809000000000000" pitchFamily="49" charset="-128"/>
                </a:rPr>
                <a:t>重度心身障がい者、妊産婦、ひとり親家庭に対し、必要となる医療費の一部（</a:t>
              </a:r>
              <a:r>
                <a:rPr lang="en-US" altLang="ja-JP" sz="975" dirty="0">
                  <a:solidFill>
                    <a:schemeClr val="tx1"/>
                  </a:solidFill>
                  <a:latin typeface="FG角ｺﾞｼｯｸ体Ca-B" panose="020B0809000000000000" pitchFamily="49" charset="-128"/>
                  <a:ea typeface="FG角ｺﾞｼｯｸ体Ca-B" panose="020B0809000000000000" pitchFamily="49" charset="-128"/>
                </a:rPr>
                <a:t>※</a:t>
              </a:r>
              <a:r>
                <a:rPr lang="ja-JP" altLang="en-US" sz="975" dirty="0">
                  <a:solidFill>
                    <a:schemeClr val="tx1"/>
                  </a:solidFill>
                  <a:latin typeface="FG角ｺﾞｼｯｸ体Ca-B" panose="020B0809000000000000" pitchFamily="49" charset="-128"/>
                  <a:ea typeface="FG角ｺﾞｼｯｸ体Ca-B" panose="020B0809000000000000" pitchFamily="49" charset="-128"/>
                </a:rPr>
                <a:t>要件によってはその全部）を給付することにより、経済的負担を軽減します。</a:t>
              </a:r>
            </a:p>
          </p:txBody>
        </p:sp>
        <p:sp>
          <p:nvSpPr>
            <p:cNvPr id="29" name="正方形/長方形 28">
              <a:extLst>
                <a:ext uri="{FF2B5EF4-FFF2-40B4-BE49-F238E27FC236}">
                  <a16:creationId xmlns:a16="http://schemas.microsoft.com/office/drawing/2014/main" id="{FF397249-2CCB-1F3D-D7B8-376134A55BC6}"/>
                </a:ext>
              </a:extLst>
            </p:cNvPr>
            <p:cNvSpPr/>
            <p:nvPr/>
          </p:nvSpPr>
          <p:spPr>
            <a:xfrm>
              <a:off x="472342" y="1556657"/>
              <a:ext cx="1601387" cy="28847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894" dirty="0">
                  <a:solidFill>
                    <a:schemeClr val="tx1"/>
                  </a:solidFill>
                  <a:latin typeface="FG角ｺﾞｼｯｸ体Ca-B" panose="020B0809000000000000" pitchFamily="49" charset="-128"/>
                  <a:ea typeface="FG角ｺﾞｼｯｸ体Ca-B" panose="020B0809000000000000" pitchFamily="49" charset="-128"/>
                </a:rPr>
                <a:t>事業の意図やねらい</a:t>
              </a:r>
            </a:p>
          </p:txBody>
        </p:sp>
      </p:grpSp>
      <p:sp>
        <p:nvSpPr>
          <p:cNvPr id="30" name="正方形/長方形 29">
            <a:extLst>
              <a:ext uri="{FF2B5EF4-FFF2-40B4-BE49-F238E27FC236}">
                <a16:creationId xmlns:a16="http://schemas.microsoft.com/office/drawing/2014/main" id="{E91CC017-4BF2-97A9-A379-5352FFA0C466}"/>
              </a:ext>
            </a:extLst>
          </p:cNvPr>
          <p:cNvSpPr/>
          <p:nvPr/>
        </p:nvSpPr>
        <p:spPr>
          <a:xfrm>
            <a:off x="4736307" y="3429001"/>
            <a:ext cx="5041445" cy="8844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975" dirty="0">
                <a:solidFill>
                  <a:schemeClr val="tx1"/>
                </a:solidFill>
                <a:latin typeface="FG角ｺﾞｼｯｸ体Ca-B" panose="020B0809000000000000" pitchFamily="49" charset="-128"/>
                <a:ea typeface="FG角ｺﾞｼｯｸ体Ca-B" panose="020B0809000000000000" pitchFamily="49" charset="-128"/>
              </a:rPr>
              <a:t>（令和７年度の具体的な取組）</a:t>
            </a:r>
            <a:endParaRPr lang="en-US" altLang="ja-JP" sz="975" dirty="0">
              <a:solidFill>
                <a:schemeClr val="tx1"/>
              </a:solidFill>
              <a:latin typeface="FG角ｺﾞｼｯｸ体Ca-B" panose="020B0809000000000000" pitchFamily="49" charset="-128"/>
              <a:ea typeface="FG角ｺﾞｼｯｸ体Ca-B" panose="020B0809000000000000" pitchFamily="49" charset="-128"/>
            </a:endParaRPr>
          </a:p>
          <a:p>
            <a:r>
              <a:rPr lang="ja-JP" altLang="en-US" sz="975" dirty="0">
                <a:solidFill>
                  <a:schemeClr val="tx1"/>
                </a:solidFill>
                <a:latin typeface="FG角ｺﾞｼｯｸ体Ca-B" panose="020B0809000000000000" pitchFamily="49" charset="-128"/>
                <a:ea typeface="FG角ｺﾞｼｯｸ体Ca-B" panose="020B0809000000000000" pitchFamily="49" charset="-128"/>
              </a:rPr>
              <a:t>「重度心身障がい者医療費給付」、「妊産婦医療費給付」、「ひとり親家庭医療費給付」について、令和７年度から新たに補助対象要件を緩和（資格認定時における所得制限の撤廃）した上で医療費給付を実施</a:t>
            </a:r>
            <a:r>
              <a:rPr lang="en-US" altLang="ja-JP" sz="975" dirty="0">
                <a:solidFill>
                  <a:srgbClr val="FF0000"/>
                </a:solidFill>
                <a:latin typeface="FG角ｺﾞｼｯｸ体Ca-B" panose="020B0809000000000000" pitchFamily="49" charset="-128"/>
                <a:ea typeface="FG角ｺﾞｼｯｸ体Ca-B" panose="020B0809000000000000" pitchFamily="49" charset="-128"/>
              </a:rPr>
              <a:t>【</a:t>
            </a:r>
            <a:r>
              <a:rPr lang="ja-JP" altLang="en-US" sz="975" dirty="0">
                <a:solidFill>
                  <a:srgbClr val="FF0000"/>
                </a:solidFill>
                <a:latin typeface="FG角ｺﾞｼｯｸ体Ca-B" panose="020B0809000000000000" pitchFamily="49" charset="-128"/>
                <a:ea typeface="FG角ｺﾞｼｯｸ体Ca-B" panose="020B0809000000000000" pitchFamily="49" charset="-128"/>
              </a:rPr>
              <a:t>拡充</a:t>
            </a:r>
            <a:r>
              <a:rPr lang="en-US" altLang="ja-JP" sz="975" dirty="0">
                <a:solidFill>
                  <a:srgbClr val="FF0000"/>
                </a:solidFill>
                <a:latin typeface="FG角ｺﾞｼｯｸ体Ca-B" panose="020B0809000000000000" pitchFamily="49" charset="-128"/>
                <a:ea typeface="FG角ｺﾞｼｯｸ体Ca-B" panose="020B0809000000000000" pitchFamily="49" charset="-128"/>
              </a:rPr>
              <a:t>】</a:t>
            </a:r>
            <a:endParaRPr lang="ja-JP" altLang="en-US" sz="975" dirty="0">
              <a:solidFill>
                <a:schemeClr val="tx1"/>
              </a:solidFill>
              <a:latin typeface="FG角ｺﾞｼｯｸ体Ca-B" panose="020B0809000000000000" pitchFamily="49" charset="-128"/>
              <a:ea typeface="FG角ｺﾞｼｯｸ体Ca-B" panose="020B0809000000000000" pitchFamily="49" charset="-128"/>
            </a:endParaRPr>
          </a:p>
        </p:txBody>
      </p:sp>
      <p:grpSp>
        <p:nvGrpSpPr>
          <p:cNvPr id="31" name="グループ化 30">
            <a:extLst>
              <a:ext uri="{FF2B5EF4-FFF2-40B4-BE49-F238E27FC236}">
                <a16:creationId xmlns:a16="http://schemas.microsoft.com/office/drawing/2014/main" id="{346B992C-C2AC-B2AE-523F-315C677D94E0}"/>
              </a:ext>
            </a:extLst>
          </p:cNvPr>
          <p:cNvGrpSpPr/>
          <p:nvPr/>
        </p:nvGrpSpPr>
        <p:grpSpPr>
          <a:xfrm>
            <a:off x="383779" y="2946967"/>
            <a:ext cx="9241403" cy="384742"/>
            <a:chOff x="472342" y="963385"/>
            <a:chExt cx="11374035" cy="473529"/>
          </a:xfrm>
        </p:grpSpPr>
        <p:sp>
          <p:nvSpPr>
            <p:cNvPr id="32" name="正方形/長方形 31">
              <a:extLst>
                <a:ext uri="{FF2B5EF4-FFF2-40B4-BE49-F238E27FC236}">
                  <a16:creationId xmlns:a16="http://schemas.microsoft.com/office/drawing/2014/main" id="{ABC62B0A-5A5D-8910-CDC1-A8A9DAC3893A}"/>
                </a:ext>
              </a:extLst>
            </p:cNvPr>
            <p:cNvSpPr/>
            <p:nvPr/>
          </p:nvSpPr>
          <p:spPr>
            <a:xfrm>
              <a:off x="472342" y="968829"/>
              <a:ext cx="8932913" cy="468085"/>
            </a:xfrm>
            <a:prstGeom prst="rect">
              <a:avLst/>
            </a:prstGeom>
            <a:solidFill>
              <a:srgbClr val="4DC5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950" dirty="0">
                  <a:latin typeface="FG角ｺﾞｼｯｸ体Ca-B" panose="020B0809000000000000" pitchFamily="49" charset="-128"/>
                  <a:ea typeface="FG角ｺﾞｼｯｸ体Ca-B" panose="020B0809000000000000" pitchFamily="49" charset="-128"/>
                </a:rPr>
                <a:t>２　各種医療費給付事業（</a:t>
              </a:r>
              <a:r>
                <a:rPr lang="en-US" altLang="ja-JP" sz="1950" dirty="0">
                  <a:latin typeface="FG角ｺﾞｼｯｸ体Ca-B" panose="020B0809000000000000" pitchFamily="49" charset="-128"/>
                  <a:ea typeface="FG角ｺﾞｼｯｸ体Ca-B" panose="020B0809000000000000" pitchFamily="49" charset="-128"/>
                </a:rPr>
                <a:t>142,949</a:t>
              </a:r>
              <a:r>
                <a:rPr lang="ja-JP" altLang="en-US" sz="1950" dirty="0">
                  <a:latin typeface="FG角ｺﾞｼｯｸ体Ca-B" panose="020B0809000000000000" pitchFamily="49" charset="-128"/>
                  <a:ea typeface="FG角ｺﾞｼｯｸ体Ca-B" panose="020B0809000000000000" pitchFamily="49" charset="-128"/>
                </a:rPr>
                <a:t>千円）</a:t>
              </a:r>
              <a:r>
                <a:rPr lang="en-US" altLang="ja-JP" sz="1463" dirty="0">
                  <a:solidFill>
                    <a:srgbClr val="FF0000"/>
                  </a:solidFill>
                  <a:latin typeface="FG角ｺﾞｼｯｸ体Ca-B" panose="020B0809000000000000" pitchFamily="49" charset="-128"/>
                  <a:ea typeface="FG角ｺﾞｼｯｸ体Ca-B" panose="020B0809000000000000" pitchFamily="49" charset="-128"/>
                </a:rPr>
                <a:t>【</a:t>
              </a:r>
              <a:r>
                <a:rPr lang="ja-JP" altLang="en-US" sz="1463" dirty="0">
                  <a:solidFill>
                    <a:srgbClr val="FF0000"/>
                  </a:solidFill>
                  <a:latin typeface="FG角ｺﾞｼｯｸ体Ca-B" panose="020B0809000000000000" pitchFamily="49" charset="-128"/>
                  <a:ea typeface="FG角ｺﾞｼｯｸ体Ca-B" panose="020B0809000000000000" pitchFamily="49" charset="-128"/>
                </a:rPr>
                <a:t>新規重点事業</a:t>
              </a:r>
              <a:r>
                <a:rPr lang="en-US" altLang="ja-JP" sz="1463" dirty="0">
                  <a:solidFill>
                    <a:srgbClr val="FF0000"/>
                  </a:solidFill>
                  <a:latin typeface="FG角ｺﾞｼｯｸ体Ca-B" panose="020B0809000000000000" pitchFamily="49" charset="-128"/>
                  <a:ea typeface="FG角ｺﾞｼｯｸ体Ca-B" panose="020B0809000000000000" pitchFamily="49" charset="-128"/>
                </a:rPr>
                <a:t>】</a:t>
              </a:r>
              <a:endParaRPr lang="ja-JP" altLang="en-US" sz="1463" dirty="0">
                <a:solidFill>
                  <a:srgbClr val="FF0000"/>
                </a:solidFill>
                <a:latin typeface="FG角ｺﾞｼｯｸ体Ca-B" panose="020B0809000000000000" pitchFamily="49" charset="-128"/>
                <a:ea typeface="FG角ｺﾞｼｯｸ体Ca-B" panose="020B0809000000000000" pitchFamily="49" charset="-128"/>
              </a:endParaRPr>
            </a:p>
          </p:txBody>
        </p:sp>
        <p:sp>
          <p:nvSpPr>
            <p:cNvPr id="33" name="正方形/長方形 32">
              <a:extLst>
                <a:ext uri="{FF2B5EF4-FFF2-40B4-BE49-F238E27FC236}">
                  <a16:creationId xmlns:a16="http://schemas.microsoft.com/office/drawing/2014/main" id="{5ACEE2D5-650A-21AD-C31F-02B5C346C204}"/>
                </a:ext>
              </a:extLst>
            </p:cNvPr>
            <p:cNvSpPr/>
            <p:nvPr/>
          </p:nvSpPr>
          <p:spPr>
            <a:xfrm>
              <a:off x="9552214" y="963385"/>
              <a:ext cx="2294163" cy="468085"/>
            </a:xfrm>
            <a:prstGeom prst="rect">
              <a:avLst/>
            </a:prstGeom>
            <a:solidFill>
              <a:schemeClr val="bg1"/>
            </a:solidFill>
            <a:ln w="28575">
              <a:solidFill>
                <a:srgbClr val="4DC5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25" dirty="0">
                  <a:solidFill>
                    <a:srgbClr val="4DC58D"/>
                  </a:solidFill>
                  <a:latin typeface="FG角ｺﾞｼｯｸ体Ca-B" panose="020B0809000000000000" pitchFamily="49" charset="-128"/>
                  <a:ea typeface="FG角ｺﾞｼｯｸ体Ca-B" panose="020B0809000000000000" pitchFamily="49" charset="-128"/>
                </a:rPr>
                <a:t>健康こども部</a:t>
              </a:r>
            </a:p>
          </p:txBody>
        </p:sp>
      </p:grpSp>
      <p:grpSp>
        <p:nvGrpSpPr>
          <p:cNvPr id="34" name="グループ化 33">
            <a:extLst>
              <a:ext uri="{FF2B5EF4-FFF2-40B4-BE49-F238E27FC236}">
                <a16:creationId xmlns:a16="http://schemas.microsoft.com/office/drawing/2014/main" id="{06AD901F-4D88-53D6-2147-A47F86FFE477}"/>
              </a:ext>
            </a:extLst>
          </p:cNvPr>
          <p:cNvGrpSpPr/>
          <p:nvPr/>
        </p:nvGrpSpPr>
        <p:grpSpPr>
          <a:xfrm>
            <a:off x="383778" y="4950278"/>
            <a:ext cx="4219859" cy="884466"/>
            <a:chOff x="472342" y="1556657"/>
            <a:chExt cx="5193672" cy="1088573"/>
          </a:xfrm>
        </p:grpSpPr>
        <p:sp>
          <p:nvSpPr>
            <p:cNvPr id="35" name="正方形/長方形 34">
              <a:extLst>
                <a:ext uri="{FF2B5EF4-FFF2-40B4-BE49-F238E27FC236}">
                  <a16:creationId xmlns:a16="http://schemas.microsoft.com/office/drawing/2014/main" id="{DF3366B7-628E-7342-830D-0C7AE06E6614}"/>
                </a:ext>
              </a:extLst>
            </p:cNvPr>
            <p:cNvSpPr/>
            <p:nvPr/>
          </p:nvSpPr>
          <p:spPr>
            <a:xfrm>
              <a:off x="472342" y="1556658"/>
              <a:ext cx="5193672" cy="1088572"/>
            </a:xfrm>
            <a:prstGeom prst="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ltLang="ja-JP" sz="894" dirty="0">
                <a:solidFill>
                  <a:schemeClr val="tx1"/>
                </a:solidFill>
                <a:latin typeface="FG角ｺﾞｼｯｸ体Ca-B" panose="020B0809000000000000" pitchFamily="49" charset="-128"/>
                <a:ea typeface="FG角ｺﾞｼｯｸ体Ca-B" panose="020B0809000000000000" pitchFamily="49" charset="-128"/>
              </a:endParaRPr>
            </a:p>
            <a:p>
              <a:r>
                <a:rPr lang="ja-JP" altLang="en-US" sz="975" dirty="0">
                  <a:solidFill>
                    <a:schemeClr val="tx1"/>
                  </a:solidFill>
                  <a:latin typeface="FG角ｺﾞｼｯｸ体Ca-B" panose="020B0809000000000000" pitchFamily="49" charset="-128"/>
                  <a:ea typeface="FG角ｺﾞｼｯｸ体Ca-B" panose="020B0809000000000000" pitchFamily="49" charset="-128"/>
                </a:rPr>
                <a:t>がん検診を実施することにより、がんの早期発見と早期治療につなげ、がんによる死亡者数の減少を目指します。</a:t>
              </a:r>
            </a:p>
          </p:txBody>
        </p:sp>
        <p:sp>
          <p:nvSpPr>
            <p:cNvPr id="36" name="正方形/長方形 35">
              <a:extLst>
                <a:ext uri="{FF2B5EF4-FFF2-40B4-BE49-F238E27FC236}">
                  <a16:creationId xmlns:a16="http://schemas.microsoft.com/office/drawing/2014/main" id="{05F19822-0F7E-67DF-D672-8633287D356E}"/>
                </a:ext>
              </a:extLst>
            </p:cNvPr>
            <p:cNvSpPr/>
            <p:nvPr/>
          </p:nvSpPr>
          <p:spPr>
            <a:xfrm>
              <a:off x="472342" y="1556657"/>
              <a:ext cx="1601387" cy="28847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894" dirty="0">
                  <a:solidFill>
                    <a:schemeClr val="tx1"/>
                  </a:solidFill>
                  <a:latin typeface="FG角ｺﾞｼｯｸ体Ca-B" panose="020B0809000000000000" pitchFamily="49" charset="-128"/>
                  <a:ea typeface="FG角ｺﾞｼｯｸ体Ca-B" panose="020B0809000000000000" pitchFamily="49" charset="-128"/>
                </a:rPr>
                <a:t>事業の意図やねらい</a:t>
              </a:r>
            </a:p>
          </p:txBody>
        </p:sp>
      </p:grpSp>
      <p:sp>
        <p:nvSpPr>
          <p:cNvPr id="37" name="正方形/長方形 36">
            <a:extLst>
              <a:ext uri="{FF2B5EF4-FFF2-40B4-BE49-F238E27FC236}">
                <a16:creationId xmlns:a16="http://schemas.microsoft.com/office/drawing/2014/main" id="{28F7E2EF-3B28-9E42-AD6E-11405A121CB8}"/>
              </a:ext>
            </a:extLst>
          </p:cNvPr>
          <p:cNvSpPr/>
          <p:nvPr/>
        </p:nvSpPr>
        <p:spPr>
          <a:xfrm>
            <a:off x="4736307" y="4950279"/>
            <a:ext cx="5041444" cy="8844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975" dirty="0">
                <a:solidFill>
                  <a:schemeClr val="tx1"/>
                </a:solidFill>
                <a:latin typeface="FG角ｺﾞｼｯｸ体Ca-B" panose="020B0809000000000000" pitchFamily="49" charset="-128"/>
                <a:ea typeface="FG角ｺﾞｼｯｸ体Ca-B" panose="020B0809000000000000" pitchFamily="49" charset="-128"/>
              </a:rPr>
              <a:t>（令和７年度の具体的な取組）</a:t>
            </a:r>
            <a:endParaRPr lang="en-US" altLang="ja-JP" sz="975" dirty="0">
              <a:solidFill>
                <a:schemeClr val="tx1"/>
              </a:solidFill>
              <a:latin typeface="FG角ｺﾞｼｯｸ体Ca-B" panose="020B0809000000000000" pitchFamily="49" charset="-128"/>
              <a:ea typeface="FG角ｺﾞｼｯｸ体Ca-B" panose="020B0809000000000000" pitchFamily="49" charset="-128"/>
            </a:endParaRPr>
          </a:p>
          <a:p>
            <a:r>
              <a:rPr lang="ja-JP" altLang="en-US" sz="975" dirty="0">
                <a:solidFill>
                  <a:schemeClr val="tx1"/>
                </a:solidFill>
                <a:latin typeface="FG角ｺﾞｼｯｸ体Ca-B" panose="020B0809000000000000" pitchFamily="49" charset="-128"/>
                <a:ea typeface="FG角ｺﾞｼｯｸ体Ca-B" panose="020B0809000000000000" pitchFamily="49" charset="-128"/>
              </a:rPr>
              <a:t>〇がん患者等支援を目的とした胸部補整具及び骨髄ドナーの助成の新規実施</a:t>
            </a:r>
            <a:r>
              <a:rPr lang="en-US" altLang="ja-JP" sz="975" dirty="0">
                <a:solidFill>
                  <a:srgbClr val="FF0000"/>
                </a:solidFill>
                <a:latin typeface="FG角ｺﾞｼｯｸ体Ca-B" panose="020B0809000000000000" pitchFamily="49" charset="-128"/>
                <a:ea typeface="FG角ｺﾞｼｯｸ体Ca-B" panose="020B0809000000000000" pitchFamily="49" charset="-128"/>
              </a:rPr>
              <a:t>【</a:t>
            </a:r>
            <a:r>
              <a:rPr lang="ja-JP" altLang="en-US" sz="975" dirty="0">
                <a:solidFill>
                  <a:srgbClr val="FF0000"/>
                </a:solidFill>
                <a:latin typeface="FG角ｺﾞｼｯｸ体Ca-B" panose="020B0809000000000000" pitchFamily="49" charset="-128"/>
                <a:ea typeface="FG角ｺﾞｼｯｸ体Ca-B" panose="020B0809000000000000" pitchFamily="49" charset="-128"/>
              </a:rPr>
              <a:t>新規</a:t>
            </a:r>
            <a:r>
              <a:rPr lang="en-US" altLang="ja-JP" sz="975" dirty="0">
                <a:solidFill>
                  <a:srgbClr val="FF0000"/>
                </a:solidFill>
                <a:latin typeface="FG角ｺﾞｼｯｸ体Ca-B" panose="020B0809000000000000" pitchFamily="49" charset="-128"/>
                <a:ea typeface="FG角ｺﾞｼｯｸ体Ca-B" panose="020B0809000000000000" pitchFamily="49" charset="-128"/>
              </a:rPr>
              <a:t>】</a:t>
            </a:r>
            <a:endParaRPr lang="ja-JP" altLang="en-US" sz="975" dirty="0">
              <a:solidFill>
                <a:schemeClr val="tx1"/>
              </a:solidFill>
              <a:latin typeface="FG角ｺﾞｼｯｸ体Ca-B" panose="020B0809000000000000" pitchFamily="49" charset="-128"/>
              <a:ea typeface="FG角ｺﾞｼｯｸ体Ca-B" panose="020B0809000000000000" pitchFamily="49" charset="-128"/>
            </a:endParaRPr>
          </a:p>
          <a:p>
            <a:r>
              <a:rPr lang="ja-JP" altLang="en-US" sz="975" dirty="0">
                <a:solidFill>
                  <a:schemeClr val="tx1"/>
                </a:solidFill>
                <a:latin typeface="FG角ｺﾞｼｯｸ体Ca-B" panose="020B0809000000000000" pitchFamily="49" charset="-128"/>
                <a:ea typeface="FG角ｺﾞｼｯｸ体Ca-B" panose="020B0809000000000000" pitchFamily="49" charset="-128"/>
              </a:rPr>
              <a:t>〇各種がん検診等（肺がん、胃がん、大腸がん、子宮頸がん、乳がん、前立腺がん及び骨粗しょう症予防検診）の実施</a:t>
            </a:r>
            <a:endParaRPr lang="en-US" altLang="ja-JP" sz="975" dirty="0">
              <a:solidFill>
                <a:schemeClr val="tx1"/>
              </a:solidFill>
              <a:latin typeface="FG角ｺﾞｼｯｸ体Ca-B" panose="020B0809000000000000" pitchFamily="49" charset="-128"/>
              <a:ea typeface="FG角ｺﾞｼｯｸ体Ca-B" panose="020B0809000000000000" pitchFamily="49" charset="-128"/>
            </a:endParaRPr>
          </a:p>
        </p:txBody>
      </p:sp>
      <p:grpSp>
        <p:nvGrpSpPr>
          <p:cNvPr id="38" name="グループ化 37">
            <a:extLst>
              <a:ext uri="{FF2B5EF4-FFF2-40B4-BE49-F238E27FC236}">
                <a16:creationId xmlns:a16="http://schemas.microsoft.com/office/drawing/2014/main" id="{EC70C102-94C6-435D-759E-C85E343866B4}"/>
              </a:ext>
            </a:extLst>
          </p:cNvPr>
          <p:cNvGrpSpPr/>
          <p:nvPr/>
        </p:nvGrpSpPr>
        <p:grpSpPr>
          <a:xfrm>
            <a:off x="383779" y="4468245"/>
            <a:ext cx="9241403" cy="384742"/>
            <a:chOff x="472342" y="963385"/>
            <a:chExt cx="11374035" cy="473529"/>
          </a:xfrm>
        </p:grpSpPr>
        <p:sp>
          <p:nvSpPr>
            <p:cNvPr id="39" name="正方形/長方形 38">
              <a:extLst>
                <a:ext uri="{FF2B5EF4-FFF2-40B4-BE49-F238E27FC236}">
                  <a16:creationId xmlns:a16="http://schemas.microsoft.com/office/drawing/2014/main" id="{53880885-C1E6-BCB2-C0BA-1C9184797B14}"/>
                </a:ext>
              </a:extLst>
            </p:cNvPr>
            <p:cNvSpPr/>
            <p:nvPr/>
          </p:nvSpPr>
          <p:spPr>
            <a:xfrm>
              <a:off x="472342" y="968829"/>
              <a:ext cx="8932913" cy="468085"/>
            </a:xfrm>
            <a:prstGeom prst="rect">
              <a:avLst/>
            </a:prstGeom>
            <a:solidFill>
              <a:srgbClr val="4DC5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950" dirty="0">
                  <a:latin typeface="FG角ｺﾞｼｯｸ体Ca-B" panose="020B0809000000000000" pitchFamily="49" charset="-128"/>
                  <a:ea typeface="FG角ｺﾞｼｯｸ体Ca-B" panose="020B0809000000000000" pitchFamily="49" charset="-128"/>
                </a:rPr>
                <a:t>３　がん検診事業（</a:t>
              </a:r>
              <a:r>
                <a:rPr lang="en-US" altLang="ja-JP" sz="1950" dirty="0">
                  <a:latin typeface="FG角ｺﾞｼｯｸ体Ca-B" panose="020B0809000000000000" pitchFamily="49" charset="-128"/>
                  <a:ea typeface="FG角ｺﾞｼｯｸ体Ca-B" panose="020B0809000000000000" pitchFamily="49" charset="-128"/>
                </a:rPr>
                <a:t>96,514</a:t>
              </a:r>
              <a:r>
                <a:rPr lang="ja-JP" altLang="en-US" sz="1950" dirty="0">
                  <a:latin typeface="FG角ｺﾞｼｯｸ体Ca-B" panose="020B0809000000000000" pitchFamily="49" charset="-128"/>
                  <a:ea typeface="FG角ｺﾞｼｯｸ体Ca-B" panose="020B0809000000000000" pitchFamily="49" charset="-128"/>
                </a:rPr>
                <a:t>千円）</a:t>
              </a:r>
              <a:r>
                <a:rPr lang="en-US" altLang="ja-JP" sz="1950" dirty="0">
                  <a:solidFill>
                    <a:srgbClr val="FF0000"/>
                  </a:solidFill>
                  <a:latin typeface="FG角ｺﾞｼｯｸ体Ca-B" panose="020B0809000000000000" pitchFamily="49" charset="-128"/>
                  <a:ea typeface="FG角ｺﾞｼｯｸ体Ca-B" panose="020B0809000000000000" pitchFamily="49" charset="-128"/>
                </a:rPr>
                <a:t> </a:t>
              </a:r>
              <a:r>
                <a:rPr lang="en-US" altLang="ja-JP" sz="1463" dirty="0">
                  <a:solidFill>
                    <a:srgbClr val="FF0000"/>
                  </a:solidFill>
                  <a:latin typeface="FG角ｺﾞｼｯｸ体Ca-B" panose="020B0809000000000000" pitchFamily="49" charset="-128"/>
                  <a:ea typeface="FG角ｺﾞｼｯｸ体Ca-B" panose="020B0809000000000000" pitchFamily="49" charset="-128"/>
                </a:rPr>
                <a:t>【</a:t>
              </a:r>
              <a:r>
                <a:rPr lang="ja-JP" altLang="en-US" sz="1463" dirty="0">
                  <a:solidFill>
                    <a:srgbClr val="FF0000"/>
                  </a:solidFill>
                  <a:latin typeface="FG角ｺﾞｼｯｸ体Ca-B" panose="020B0809000000000000" pitchFamily="49" charset="-128"/>
                  <a:ea typeface="FG角ｺﾞｼｯｸ体Ca-B" panose="020B0809000000000000" pitchFamily="49" charset="-128"/>
                </a:rPr>
                <a:t>新規重点事業</a:t>
              </a:r>
              <a:r>
                <a:rPr lang="en-US" altLang="ja-JP" sz="1463" dirty="0">
                  <a:solidFill>
                    <a:srgbClr val="FF0000"/>
                  </a:solidFill>
                  <a:latin typeface="FG角ｺﾞｼｯｸ体Ca-B" panose="020B0809000000000000" pitchFamily="49" charset="-128"/>
                  <a:ea typeface="FG角ｺﾞｼｯｸ体Ca-B" panose="020B0809000000000000" pitchFamily="49" charset="-128"/>
                </a:rPr>
                <a:t>】</a:t>
              </a:r>
              <a:endParaRPr lang="ja-JP" altLang="en-US" sz="1463" dirty="0">
                <a:latin typeface="FG角ｺﾞｼｯｸ体Ca-B" panose="020B0809000000000000" pitchFamily="49" charset="-128"/>
                <a:ea typeface="FG角ｺﾞｼｯｸ体Ca-B" panose="020B0809000000000000" pitchFamily="49" charset="-128"/>
              </a:endParaRPr>
            </a:p>
          </p:txBody>
        </p:sp>
        <p:sp>
          <p:nvSpPr>
            <p:cNvPr id="40" name="正方形/長方形 39">
              <a:extLst>
                <a:ext uri="{FF2B5EF4-FFF2-40B4-BE49-F238E27FC236}">
                  <a16:creationId xmlns:a16="http://schemas.microsoft.com/office/drawing/2014/main" id="{0B0EB034-8680-0C6C-06F2-31FBE1A1CA81}"/>
                </a:ext>
              </a:extLst>
            </p:cNvPr>
            <p:cNvSpPr/>
            <p:nvPr/>
          </p:nvSpPr>
          <p:spPr>
            <a:xfrm>
              <a:off x="9552214" y="963385"/>
              <a:ext cx="2294163" cy="468085"/>
            </a:xfrm>
            <a:prstGeom prst="rect">
              <a:avLst/>
            </a:prstGeom>
            <a:solidFill>
              <a:schemeClr val="bg1"/>
            </a:solidFill>
            <a:ln w="28575">
              <a:solidFill>
                <a:srgbClr val="4DC5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25" dirty="0">
                  <a:solidFill>
                    <a:srgbClr val="4DC58D"/>
                  </a:solidFill>
                  <a:latin typeface="FG角ｺﾞｼｯｸ体Ca-B" panose="020B0809000000000000" pitchFamily="49" charset="-128"/>
                  <a:ea typeface="FG角ｺﾞｼｯｸ体Ca-B" panose="020B0809000000000000" pitchFamily="49" charset="-128"/>
                </a:rPr>
                <a:t>健康こども部</a:t>
              </a:r>
            </a:p>
          </p:txBody>
        </p:sp>
      </p:grpSp>
    </p:spTree>
    <p:extLst>
      <p:ext uri="{BB962C8B-B14F-4D97-AF65-F5344CB8AC3E}">
        <p14:creationId xmlns:p14="http://schemas.microsoft.com/office/powerpoint/2010/main" val="5952396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711C49C-E822-BAF4-555A-7C3DD38C7FE1}"/>
              </a:ext>
            </a:extLst>
          </p:cNvPr>
          <p:cNvSpPr/>
          <p:nvPr/>
        </p:nvSpPr>
        <p:spPr>
          <a:xfrm>
            <a:off x="120649" y="766763"/>
            <a:ext cx="9657103" cy="457200"/>
          </a:xfrm>
          <a:prstGeom prst="rect">
            <a:avLst/>
          </a:prstGeom>
          <a:solidFill>
            <a:srgbClr val="48BB4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950" dirty="0">
                <a:latin typeface="FG角ｺﾞｼｯｸ体Ca-B" panose="020B0809000000000000" pitchFamily="49" charset="-128"/>
                <a:ea typeface="FG角ｺﾞｼｯｸ体Ca-B" panose="020B0809000000000000" pitchFamily="49" charset="-128"/>
              </a:rPr>
              <a:t>「まなぶ滝沢」に関連する３つの重点事業</a:t>
            </a:r>
          </a:p>
        </p:txBody>
      </p:sp>
      <p:sp>
        <p:nvSpPr>
          <p:cNvPr id="2" name="正方形/長方形 1">
            <a:extLst>
              <a:ext uri="{FF2B5EF4-FFF2-40B4-BE49-F238E27FC236}">
                <a16:creationId xmlns:a16="http://schemas.microsoft.com/office/drawing/2014/main" id="{A7EAEA93-3487-2F21-AB17-41C4B81F37BE}"/>
              </a:ext>
            </a:extLst>
          </p:cNvPr>
          <p:cNvSpPr/>
          <p:nvPr/>
        </p:nvSpPr>
        <p:spPr>
          <a:xfrm>
            <a:off x="106136" y="1332821"/>
            <a:ext cx="9671617" cy="4656704"/>
          </a:xfrm>
          <a:prstGeom prst="rect">
            <a:avLst/>
          </a:prstGeom>
          <a:noFill/>
          <a:ln w="158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grpSp>
        <p:nvGrpSpPr>
          <p:cNvPr id="19" name="グループ化 18">
            <a:extLst>
              <a:ext uri="{FF2B5EF4-FFF2-40B4-BE49-F238E27FC236}">
                <a16:creationId xmlns:a16="http://schemas.microsoft.com/office/drawing/2014/main" id="{4E781598-B9C4-063D-A08D-971265194C7A}"/>
              </a:ext>
            </a:extLst>
          </p:cNvPr>
          <p:cNvGrpSpPr/>
          <p:nvPr/>
        </p:nvGrpSpPr>
        <p:grpSpPr>
          <a:xfrm>
            <a:off x="383778" y="1907722"/>
            <a:ext cx="4219859" cy="884466"/>
            <a:chOff x="472342" y="1556657"/>
            <a:chExt cx="5193672" cy="1088573"/>
          </a:xfrm>
        </p:grpSpPr>
        <p:sp>
          <p:nvSpPr>
            <p:cNvPr id="6" name="正方形/長方形 5">
              <a:extLst>
                <a:ext uri="{FF2B5EF4-FFF2-40B4-BE49-F238E27FC236}">
                  <a16:creationId xmlns:a16="http://schemas.microsoft.com/office/drawing/2014/main" id="{7127B0DD-C412-04F3-CECF-584101C4794E}"/>
                </a:ext>
              </a:extLst>
            </p:cNvPr>
            <p:cNvSpPr/>
            <p:nvPr/>
          </p:nvSpPr>
          <p:spPr>
            <a:xfrm>
              <a:off x="472342" y="1556658"/>
              <a:ext cx="5193672" cy="1088572"/>
            </a:xfrm>
            <a:prstGeom prst="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ltLang="ja-JP" sz="894" dirty="0">
                <a:solidFill>
                  <a:schemeClr val="tx1"/>
                </a:solidFill>
                <a:latin typeface="FG角ｺﾞｼｯｸ体Ca-B" panose="020B0809000000000000" pitchFamily="49" charset="-128"/>
                <a:ea typeface="FG角ｺﾞｼｯｸ体Ca-B" panose="020B0809000000000000" pitchFamily="49" charset="-128"/>
              </a:endParaRPr>
            </a:p>
            <a:p>
              <a:r>
                <a:rPr lang="ja-JP" altLang="en-US" sz="894" dirty="0">
                  <a:solidFill>
                    <a:schemeClr val="tx1"/>
                  </a:solidFill>
                  <a:latin typeface="FG角ｺﾞｼｯｸ体Ca-B" panose="020B0809000000000000" pitchFamily="49" charset="-128"/>
                  <a:ea typeface="FG角ｺﾞｼｯｸ体Ca-B" panose="020B0809000000000000" pitchFamily="49" charset="-128"/>
                </a:rPr>
                <a:t>市内に２つの大学が立地する特徴を生かし、若者が自己実現のため様々な分野で活躍できるよう、若者世代の活動に必要な支援を行い、学生を始めとした若者に対する人材育成を推進します。</a:t>
              </a:r>
              <a:endParaRPr lang="en-US" altLang="ja-JP" sz="894" dirty="0">
                <a:solidFill>
                  <a:schemeClr val="tx1"/>
                </a:solidFill>
                <a:latin typeface="FG角ｺﾞｼｯｸ体Ca-B" panose="020B0809000000000000" pitchFamily="49" charset="-128"/>
                <a:ea typeface="FG角ｺﾞｼｯｸ体Ca-B" panose="020B0809000000000000" pitchFamily="49" charset="-128"/>
              </a:endParaRPr>
            </a:p>
          </p:txBody>
        </p:sp>
        <p:sp>
          <p:nvSpPr>
            <p:cNvPr id="15" name="正方形/長方形 14">
              <a:extLst>
                <a:ext uri="{FF2B5EF4-FFF2-40B4-BE49-F238E27FC236}">
                  <a16:creationId xmlns:a16="http://schemas.microsoft.com/office/drawing/2014/main" id="{994D9E94-A18D-64B9-C34D-C178117A5B0C}"/>
                </a:ext>
              </a:extLst>
            </p:cNvPr>
            <p:cNvSpPr/>
            <p:nvPr/>
          </p:nvSpPr>
          <p:spPr>
            <a:xfrm>
              <a:off x="472342" y="1556657"/>
              <a:ext cx="1601387" cy="28847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894" dirty="0">
                  <a:solidFill>
                    <a:schemeClr val="tx1"/>
                  </a:solidFill>
                  <a:latin typeface="FG角ｺﾞｼｯｸ体Ca-B" panose="020B0809000000000000" pitchFamily="49" charset="-128"/>
                  <a:ea typeface="FG角ｺﾞｼｯｸ体Ca-B" panose="020B0809000000000000" pitchFamily="49" charset="-128"/>
                </a:rPr>
                <a:t>事業の意図やねらい</a:t>
              </a:r>
            </a:p>
          </p:txBody>
        </p:sp>
      </p:grpSp>
      <p:sp>
        <p:nvSpPr>
          <p:cNvPr id="17" name="正方形/長方形 16">
            <a:extLst>
              <a:ext uri="{FF2B5EF4-FFF2-40B4-BE49-F238E27FC236}">
                <a16:creationId xmlns:a16="http://schemas.microsoft.com/office/drawing/2014/main" id="{8C89D262-A12D-6FDF-319B-9BE2D43BBD29}"/>
              </a:ext>
            </a:extLst>
          </p:cNvPr>
          <p:cNvSpPr/>
          <p:nvPr/>
        </p:nvSpPr>
        <p:spPr>
          <a:xfrm>
            <a:off x="4736307" y="1907722"/>
            <a:ext cx="5041445" cy="8844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975" dirty="0">
                <a:solidFill>
                  <a:schemeClr val="tx1"/>
                </a:solidFill>
                <a:latin typeface="FG角ｺﾞｼｯｸ体Ca-B" panose="020B0809000000000000" pitchFamily="49" charset="-128"/>
                <a:ea typeface="FG角ｺﾞｼｯｸ体Ca-B" panose="020B0809000000000000" pitchFamily="49" charset="-128"/>
              </a:rPr>
              <a:t>（令和７年度の具体的な取組</a:t>
            </a:r>
            <a:endParaRPr lang="en-US" altLang="ja-JP" sz="975" dirty="0">
              <a:solidFill>
                <a:schemeClr val="tx1"/>
              </a:solidFill>
              <a:latin typeface="FG角ｺﾞｼｯｸ体Ca-B" panose="020B0809000000000000" pitchFamily="49" charset="-128"/>
              <a:ea typeface="FG角ｺﾞｼｯｸ体Ca-B" panose="020B0809000000000000" pitchFamily="49" charset="-128"/>
            </a:endParaRPr>
          </a:p>
          <a:p>
            <a:r>
              <a:rPr lang="ja-JP" altLang="en-US" sz="975" dirty="0">
                <a:solidFill>
                  <a:schemeClr val="tx1"/>
                </a:solidFill>
                <a:latin typeface="FG角ｺﾞｼｯｸ体Ca-B" panose="020B0809000000000000" pitchFamily="49" charset="-128"/>
                <a:ea typeface="FG角ｺﾞｼｯｸ体Ca-B" panose="020B0809000000000000" pitchFamily="49" charset="-128"/>
              </a:rPr>
              <a:t>〇主体的に活動する学生の育成及び新たな取組を行う若者への伴走支援</a:t>
            </a:r>
            <a:r>
              <a:rPr lang="en-US" altLang="ja-JP" sz="975" dirty="0">
                <a:solidFill>
                  <a:srgbClr val="FF0000"/>
                </a:solidFill>
                <a:latin typeface="FG角ｺﾞｼｯｸ体Ca-B" panose="020B0809000000000000" pitchFamily="49" charset="-128"/>
                <a:ea typeface="FG角ｺﾞｼｯｸ体Ca-B" panose="020B0809000000000000" pitchFamily="49" charset="-128"/>
              </a:rPr>
              <a:t>【</a:t>
            </a:r>
            <a:r>
              <a:rPr lang="ja-JP" altLang="en-US" sz="975" dirty="0">
                <a:solidFill>
                  <a:srgbClr val="FF0000"/>
                </a:solidFill>
                <a:latin typeface="FG角ｺﾞｼｯｸ体Ca-B" panose="020B0809000000000000" pitchFamily="49" charset="-128"/>
                <a:ea typeface="FG角ｺﾞｼｯｸ体Ca-B" panose="020B0809000000000000" pitchFamily="49" charset="-128"/>
              </a:rPr>
              <a:t>新規</a:t>
            </a:r>
            <a:r>
              <a:rPr lang="en-US" altLang="ja-JP" sz="975" dirty="0">
                <a:solidFill>
                  <a:srgbClr val="FF0000"/>
                </a:solidFill>
                <a:latin typeface="FG角ｺﾞｼｯｸ体Ca-B" panose="020B0809000000000000" pitchFamily="49" charset="-128"/>
                <a:ea typeface="FG角ｺﾞｼｯｸ体Ca-B" panose="020B0809000000000000" pitchFamily="49" charset="-128"/>
              </a:rPr>
              <a:t>】</a:t>
            </a:r>
            <a:endParaRPr lang="ja-JP" altLang="en-US" sz="975" dirty="0">
              <a:solidFill>
                <a:schemeClr val="tx1"/>
              </a:solidFill>
              <a:latin typeface="FG角ｺﾞｼｯｸ体Ca-B" panose="020B0809000000000000" pitchFamily="49" charset="-128"/>
              <a:ea typeface="FG角ｺﾞｼｯｸ体Ca-B" panose="020B0809000000000000" pitchFamily="49" charset="-128"/>
            </a:endParaRPr>
          </a:p>
          <a:p>
            <a:r>
              <a:rPr lang="ja-JP" altLang="en-US" sz="975" dirty="0">
                <a:solidFill>
                  <a:schemeClr val="tx1"/>
                </a:solidFill>
                <a:latin typeface="FG角ｺﾞｼｯｸ体Ca-B" panose="020B0809000000000000" pitchFamily="49" charset="-128"/>
                <a:ea typeface="FG角ｺﾞｼｯｸ体Ca-B" panose="020B0809000000000000" pitchFamily="49" charset="-128"/>
              </a:rPr>
              <a:t>〇大学や学生との連携による若者が活躍する機会の創出</a:t>
            </a:r>
          </a:p>
          <a:p>
            <a:r>
              <a:rPr lang="ja-JP" altLang="en-US" sz="975" dirty="0">
                <a:solidFill>
                  <a:schemeClr val="tx1"/>
                </a:solidFill>
                <a:latin typeface="FG角ｺﾞｼｯｸ体Ca-B" panose="020B0809000000000000" pitchFamily="49" charset="-128"/>
                <a:ea typeface="FG角ｺﾞｼｯｸ体Ca-B" panose="020B0809000000000000" pitchFamily="49" charset="-128"/>
              </a:rPr>
              <a:t>〇地域と学生・学生同士の交流につながるプロジェクトの推進</a:t>
            </a:r>
          </a:p>
          <a:p>
            <a:r>
              <a:rPr lang="ja-JP" altLang="en-US" sz="975" dirty="0">
                <a:solidFill>
                  <a:schemeClr val="tx1"/>
                </a:solidFill>
                <a:latin typeface="FG角ｺﾞｼｯｸ体Ca-B" panose="020B0809000000000000" pitchFamily="49" charset="-128"/>
                <a:ea typeface="FG角ｺﾞｼｯｸ体Ca-B" panose="020B0809000000000000" pitchFamily="49" charset="-128"/>
              </a:rPr>
              <a:t>〇大学や高校等の事業や実習への参加及び協力</a:t>
            </a:r>
            <a:endParaRPr lang="en-US" altLang="ja-JP" sz="975" dirty="0">
              <a:solidFill>
                <a:schemeClr val="tx1"/>
              </a:solidFill>
              <a:latin typeface="FG角ｺﾞｼｯｸ体Ca-B" panose="020B0809000000000000" pitchFamily="49" charset="-128"/>
              <a:ea typeface="FG角ｺﾞｼｯｸ体Ca-B" panose="020B0809000000000000" pitchFamily="49" charset="-128"/>
            </a:endParaRPr>
          </a:p>
        </p:txBody>
      </p:sp>
      <p:grpSp>
        <p:nvGrpSpPr>
          <p:cNvPr id="26" name="グループ化 25">
            <a:extLst>
              <a:ext uri="{FF2B5EF4-FFF2-40B4-BE49-F238E27FC236}">
                <a16:creationId xmlns:a16="http://schemas.microsoft.com/office/drawing/2014/main" id="{4D53D77E-F6C4-FAA2-4AD7-D8265BB127C5}"/>
              </a:ext>
            </a:extLst>
          </p:cNvPr>
          <p:cNvGrpSpPr/>
          <p:nvPr/>
        </p:nvGrpSpPr>
        <p:grpSpPr>
          <a:xfrm>
            <a:off x="383779" y="1425688"/>
            <a:ext cx="9241403" cy="384742"/>
            <a:chOff x="472342" y="963385"/>
            <a:chExt cx="11374035" cy="473529"/>
          </a:xfrm>
        </p:grpSpPr>
        <p:sp>
          <p:nvSpPr>
            <p:cNvPr id="3" name="正方形/長方形 2">
              <a:extLst>
                <a:ext uri="{FF2B5EF4-FFF2-40B4-BE49-F238E27FC236}">
                  <a16:creationId xmlns:a16="http://schemas.microsoft.com/office/drawing/2014/main" id="{EC262945-17B1-62D6-D07A-C2B783A3AA28}"/>
                </a:ext>
              </a:extLst>
            </p:cNvPr>
            <p:cNvSpPr/>
            <p:nvPr/>
          </p:nvSpPr>
          <p:spPr>
            <a:xfrm>
              <a:off x="472342" y="968829"/>
              <a:ext cx="8932913" cy="468085"/>
            </a:xfrm>
            <a:prstGeom prst="rect">
              <a:avLst/>
            </a:prstGeom>
            <a:solidFill>
              <a:srgbClr val="48BB4F"/>
            </a:solidFill>
            <a:ln>
              <a:solidFill>
                <a:srgbClr val="54CCC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950" dirty="0">
                  <a:latin typeface="FG角ｺﾞｼｯｸ体Ca-B" panose="020B0809000000000000" pitchFamily="49" charset="-128"/>
                  <a:ea typeface="FG角ｺﾞｼｯｸ体Ca-B" panose="020B0809000000000000" pitchFamily="49" charset="-128"/>
                </a:rPr>
                <a:t>１　大学未来共創事業（</a:t>
              </a:r>
              <a:r>
                <a:rPr lang="en-US" altLang="ja-JP" sz="1950" dirty="0">
                  <a:latin typeface="FG角ｺﾞｼｯｸ体Ca-B" panose="020B0809000000000000" pitchFamily="49" charset="-128"/>
                  <a:ea typeface="FG角ｺﾞｼｯｸ体Ca-B" panose="020B0809000000000000" pitchFamily="49" charset="-128"/>
                </a:rPr>
                <a:t>11,473</a:t>
              </a:r>
              <a:r>
                <a:rPr lang="ja-JP" altLang="en-US" sz="1950" dirty="0">
                  <a:latin typeface="FG角ｺﾞｼｯｸ体Ca-B" panose="020B0809000000000000" pitchFamily="49" charset="-128"/>
                  <a:ea typeface="FG角ｺﾞｼｯｸ体Ca-B" panose="020B0809000000000000" pitchFamily="49" charset="-128"/>
                </a:rPr>
                <a:t>千円）</a:t>
              </a:r>
            </a:p>
          </p:txBody>
        </p:sp>
        <p:sp>
          <p:nvSpPr>
            <p:cNvPr id="25" name="正方形/長方形 24">
              <a:extLst>
                <a:ext uri="{FF2B5EF4-FFF2-40B4-BE49-F238E27FC236}">
                  <a16:creationId xmlns:a16="http://schemas.microsoft.com/office/drawing/2014/main" id="{57E5D1FB-4CC3-EAB5-80E5-16D1DBD0FE2B}"/>
                </a:ext>
              </a:extLst>
            </p:cNvPr>
            <p:cNvSpPr/>
            <p:nvPr/>
          </p:nvSpPr>
          <p:spPr>
            <a:xfrm>
              <a:off x="9552214" y="963385"/>
              <a:ext cx="2294163" cy="468085"/>
            </a:xfrm>
            <a:prstGeom prst="rect">
              <a:avLst/>
            </a:prstGeom>
            <a:solidFill>
              <a:schemeClr val="bg1"/>
            </a:solidFill>
            <a:ln w="28575">
              <a:solidFill>
                <a:srgbClr val="48BB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25" dirty="0">
                  <a:solidFill>
                    <a:srgbClr val="48BB4F"/>
                  </a:solidFill>
                  <a:latin typeface="FG角ｺﾞｼｯｸ体Ca-B" panose="020B0809000000000000" pitchFamily="49" charset="-128"/>
                  <a:ea typeface="FG角ｺﾞｼｯｸ体Ca-B" panose="020B0809000000000000" pitchFamily="49" charset="-128"/>
                </a:rPr>
                <a:t>経済産業部</a:t>
              </a:r>
            </a:p>
          </p:txBody>
        </p:sp>
      </p:grpSp>
      <p:grpSp>
        <p:nvGrpSpPr>
          <p:cNvPr id="27" name="グループ化 26">
            <a:extLst>
              <a:ext uri="{FF2B5EF4-FFF2-40B4-BE49-F238E27FC236}">
                <a16:creationId xmlns:a16="http://schemas.microsoft.com/office/drawing/2014/main" id="{4F826841-AA88-90D0-3041-0C29C311CAD6}"/>
              </a:ext>
            </a:extLst>
          </p:cNvPr>
          <p:cNvGrpSpPr/>
          <p:nvPr/>
        </p:nvGrpSpPr>
        <p:grpSpPr>
          <a:xfrm>
            <a:off x="383778" y="3429000"/>
            <a:ext cx="4219859" cy="884466"/>
            <a:chOff x="472342" y="1556657"/>
            <a:chExt cx="5193672" cy="1088573"/>
          </a:xfrm>
        </p:grpSpPr>
        <p:sp>
          <p:nvSpPr>
            <p:cNvPr id="28" name="正方形/長方形 27">
              <a:extLst>
                <a:ext uri="{FF2B5EF4-FFF2-40B4-BE49-F238E27FC236}">
                  <a16:creationId xmlns:a16="http://schemas.microsoft.com/office/drawing/2014/main" id="{5979FC46-2704-95A7-1D63-DAFA2ED53B39}"/>
                </a:ext>
              </a:extLst>
            </p:cNvPr>
            <p:cNvSpPr/>
            <p:nvPr/>
          </p:nvSpPr>
          <p:spPr>
            <a:xfrm>
              <a:off x="472342" y="1556658"/>
              <a:ext cx="5193672" cy="1088572"/>
            </a:xfrm>
            <a:prstGeom prst="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ltLang="ja-JP" sz="894" dirty="0">
                <a:solidFill>
                  <a:schemeClr val="tx1"/>
                </a:solidFill>
                <a:latin typeface="FG角ｺﾞｼｯｸ体Ca-B" panose="020B0809000000000000" pitchFamily="49" charset="-128"/>
                <a:ea typeface="FG角ｺﾞｼｯｸ体Ca-B" panose="020B0809000000000000" pitchFamily="49" charset="-128"/>
              </a:endParaRPr>
            </a:p>
            <a:p>
              <a:r>
                <a:rPr lang="ja-JP" altLang="en-US" sz="975" dirty="0">
                  <a:solidFill>
                    <a:schemeClr val="tx1"/>
                  </a:solidFill>
                  <a:latin typeface="FG角ｺﾞｼｯｸ体Ca-B" panose="020B0809000000000000" pitchFamily="49" charset="-128"/>
                  <a:ea typeface="FG角ｺﾞｼｯｸ体Ca-B" panose="020B0809000000000000" pitchFamily="49" charset="-128"/>
                </a:rPr>
                <a:t>子ども達の学びの環境の充実を図るため、校舎等の老朽化対策や設備の改修などを行い、児童生徒が安全安心に学習できる環境の整備を行います。</a:t>
              </a:r>
            </a:p>
          </p:txBody>
        </p:sp>
        <p:sp>
          <p:nvSpPr>
            <p:cNvPr id="29" name="正方形/長方形 28">
              <a:extLst>
                <a:ext uri="{FF2B5EF4-FFF2-40B4-BE49-F238E27FC236}">
                  <a16:creationId xmlns:a16="http://schemas.microsoft.com/office/drawing/2014/main" id="{FF397249-2CCB-1F3D-D7B8-376134A55BC6}"/>
                </a:ext>
              </a:extLst>
            </p:cNvPr>
            <p:cNvSpPr/>
            <p:nvPr/>
          </p:nvSpPr>
          <p:spPr>
            <a:xfrm>
              <a:off x="472342" y="1556657"/>
              <a:ext cx="1601387" cy="28847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894" dirty="0">
                  <a:solidFill>
                    <a:schemeClr val="tx1"/>
                  </a:solidFill>
                  <a:latin typeface="FG角ｺﾞｼｯｸ体Ca-B" panose="020B0809000000000000" pitchFamily="49" charset="-128"/>
                  <a:ea typeface="FG角ｺﾞｼｯｸ体Ca-B" panose="020B0809000000000000" pitchFamily="49" charset="-128"/>
                </a:rPr>
                <a:t>事業の意図やねらい</a:t>
              </a:r>
            </a:p>
          </p:txBody>
        </p:sp>
      </p:grpSp>
      <p:sp>
        <p:nvSpPr>
          <p:cNvPr id="30" name="正方形/長方形 29">
            <a:extLst>
              <a:ext uri="{FF2B5EF4-FFF2-40B4-BE49-F238E27FC236}">
                <a16:creationId xmlns:a16="http://schemas.microsoft.com/office/drawing/2014/main" id="{E91CC017-4BF2-97A9-A379-5352FFA0C466}"/>
              </a:ext>
            </a:extLst>
          </p:cNvPr>
          <p:cNvSpPr/>
          <p:nvPr/>
        </p:nvSpPr>
        <p:spPr>
          <a:xfrm>
            <a:off x="4736307" y="3429001"/>
            <a:ext cx="5041445" cy="8844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975" dirty="0">
                <a:solidFill>
                  <a:schemeClr val="tx1"/>
                </a:solidFill>
                <a:latin typeface="FG角ｺﾞｼｯｸ体Ca-B" panose="020B0809000000000000" pitchFamily="49" charset="-128"/>
                <a:ea typeface="FG角ｺﾞｼｯｸ体Ca-B" panose="020B0809000000000000" pitchFamily="49" charset="-128"/>
              </a:rPr>
              <a:t>（令和７年度の具体的な取組）</a:t>
            </a:r>
            <a:endParaRPr lang="en-US" altLang="ja-JP" sz="975" dirty="0">
              <a:solidFill>
                <a:schemeClr val="tx1"/>
              </a:solidFill>
              <a:latin typeface="FG角ｺﾞｼｯｸ体Ca-B" panose="020B0809000000000000" pitchFamily="49" charset="-128"/>
              <a:ea typeface="FG角ｺﾞｼｯｸ体Ca-B" panose="020B0809000000000000" pitchFamily="49" charset="-128"/>
            </a:endParaRPr>
          </a:p>
          <a:p>
            <a:r>
              <a:rPr lang="ja-JP" altLang="en-US" sz="975" dirty="0">
                <a:solidFill>
                  <a:schemeClr val="tx1"/>
                </a:solidFill>
                <a:latin typeface="FG角ｺﾞｼｯｸ体Ca-B" panose="020B0809000000000000" pitchFamily="49" charset="-128"/>
                <a:ea typeface="FG角ｺﾞｼｯｸ体Ca-B" panose="020B0809000000000000" pitchFamily="49" charset="-128"/>
              </a:rPr>
              <a:t>〇屋内運動場改修工事（一本木小）</a:t>
            </a:r>
            <a:r>
              <a:rPr lang="en-US" altLang="ja-JP" sz="975" dirty="0">
                <a:solidFill>
                  <a:schemeClr val="tx1"/>
                </a:solidFill>
                <a:latin typeface="FG角ｺﾞｼｯｸ体Ca-B" panose="020B0809000000000000" pitchFamily="49" charset="-128"/>
                <a:ea typeface="FG角ｺﾞｼｯｸ体Ca-B" panose="020B0809000000000000" pitchFamily="49" charset="-128"/>
              </a:rPr>
              <a:t>【</a:t>
            </a:r>
            <a:r>
              <a:rPr lang="ja-JP" altLang="en-US" sz="975" dirty="0">
                <a:solidFill>
                  <a:schemeClr val="tx1"/>
                </a:solidFill>
                <a:latin typeface="FG角ｺﾞｼｯｸ体Ca-B" panose="020B0809000000000000" pitchFamily="49" charset="-128"/>
                <a:ea typeface="FG角ｺﾞｼｯｸ体Ca-B" panose="020B0809000000000000" pitchFamily="49" charset="-128"/>
              </a:rPr>
              <a:t>繰越事業</a:t>
            </a:r>
            <a:r>
              <a:rPr lang="en-US" altLang="ja-JP" sz="975" dirty="0">
                <a:solidFill>
                  <a:schemeClr val="tx1"/>
                </a:solidFill>
                <a:latin typeface="FG角ｺﾞｼｯｸ体Ca-B" panose="020B0809000000000000" pitchFamily="49" charset="-128"/>
                <a:ea typeface="FG角ｺﾞｼｯｸ体Ca-B" panose="020B0809000000000000" pitchFamily="49" charset="-128"/>
              </a:rPr>
              <a:t>】</a:t>
            </a:r>
          </a:p>
          <a:p>
            <a:r>
              <a:rPr lang="ja-JP" altLang="en-US" sz="975" dirty="0">
                <a:solidFill>
                  <a:schemeClr val="tx1"/>
                </a:solidFill>
                <a:latin typeface="FG角ｺﾞｼｯｸ体Ca-B" panose="020B0809000000000000" pitchFamily="49" charset="-128"/>
                <a:ea typeface="FG角ｺﾞｼｯｸ体Ca-B" panose="020B0809000000000000" pitchFamily="49" charset="-128"/>
              </a:rPr>
              <a:t>〇放送設備改修工事（一本木小、一本木中）</a:t>
            </a:r>
            <a:r>
              <a:rPr lang="en-US" altLang="ja-JP" sz="975" dirty="0">
                <a:solidFill>
                  <a:srgbClr val="FF0000"/>
                </a:solidFill>
                <a:latin typeface="FG角ｺﾞｼｯｸ体Ca-B" panose="020B0809000000000000" pitchFamily="49" charset="-128"/>
                <a:ea typeface="FG角ｺﾞｼｯｸ体Ca-B" panose="020B0809000000000000" pitchFamily="49" charset="-128"/>
              </a:rPr>
              <a:t>【</a:t>
            </a:r>
            <a:r>
              <a:rPr lang="ja-JP" altLang="en-US" sz="975" dirty="0">
                <a:solidFill>
                  <a:srgbClr val="FF0000"/>
                </a:solidFill>
                <a:latin typeface="FG角ｺﾞｼｯｸ体Ca-B" panose="020B0809000000000000" pitchFamily="49" charset="-128"/>
                <a:ea typeface="FG角ｺﾞｼｯｸ体Ca-B" panose="020B0809000000000000" pitchFamily="49" charset="-128"/>
              </a:rPr>
              <a:t>新規</a:t>
            </a:r>
            <a:r>
              <a:rPr lang="en-US" altLang="ja-JP" sz="975" dirty="0">
                <a:solidFill>
                  <a:srgbClr val="FF0000"/>
                </a:solidFill>
                <a:latin typeface="FG角ｺﾞｼｯｸ体Ca-B" panose="020B0809000000000000" pitchFamily="49" charset="-128"/>
                <a:ea typeface="FG角ｺﾞｼｯｸ体Ca-B" panose="020B0809000000000000" pitchFamily="49" charset="-128"/>
              </a:rPr>
              <a:t>】</a:t>
            </a:r>
            <a:endParaRPr lang="ja-JP" altLang="en-US" sz="975" dirty="0">
              <a:solidFill>
                <a:schemeClr val="tx1"/>
              </a:solidFill>
              <a:latin typeface="FG角ｺﾞｼｯｸ体Ca-B" panose="020B0809000000000000" pitchFamily="49" charset="-128"/>
              <a:ea typeface="FG角ｺﾞｼｯｸ体Ca-B" panose="020B0809000000000000" pitchFamily="49" charset="-128"/>
            </a:endParaRPr>
          </a:p>
          <a:p>
            <a:r>
              <a:rPr lang="ja-JP" altLang="en-US" sz="975" dirty="0">
                <a:solidFill>
                  <a:schemeClr val="tx1"/>
                </a:solidFill>
                <a:latin typeface="FG角ｺﾞｼｯｸ体Ca-B" panose="020B0809000000000000" pitchFamily="49" charset="-128"/>
                <a:ea typeface="FG角ｺﾞｼｯｸ体Ca-B" panose="020B0809000000000000" pitchFamily="49" charset="-128"/>
              </a:rPr>
              <a:t>〇高圧受変電関連設備更新工事（篠木小）</a:t>
            </a:r>
            <a:r>
              <a:rPr lang="en-US" altLang="ja-JP" sz="975" dirty="0">
                <a:solidFill>
                  <a:srgbClr val="FF0000"/>
                </a:solidFill>
                <a:latin typeface="FG角ｺﾞｼｯｸ体Ca-B" panose="020B0809000000000000" pitchFamily="49" charset="-128"/>
                <a:ea typeface="FG角ｺﾞｼｯｸ体Ca-B" panose="020B0809000000000000" pitchFamily="49" charset="-128"/>
              </a:rPr>
              <a:t>【</a:t>
            </a:r>
            <a:r>
              <a:rPr lang="ja-JP" altLang="en-US" sz="975" dirty="0">
                <a:solidFill>
                  <a:srgbClr val="FF0000"/>
                </a:solidFill>
                <a:latin typeface="FG角ｺﾞｼｯｸ体Ca-B" panose="020B0809000000000000" pitchFamily="49" charset="-128"/>
                <a:ea typeface="FG角ｺﾞｼｯｸ体Ca-B" panose="020B0809000000000000" pitchFamily="49" charset="-128"/>
              </a:rPr>
              <a:t>新規</a:t>
            </a:r>
            <a:r>
              <a:rPr lang="en-US" altLang="ja-JP" sz="975" dirty="0">
                <a:solidFill>
                  <a:srgbClr val="FF0000"/>
                </a:solidFill>
                <a:latin typeface="FG角ｺﾞｼｯｸ体Ca-B" panose="020B0809000000000000" pitchFamily="49" charset="-128"/>
                <a:ea typeface="FG角ｺﾞｼｯｸ体Ca-B" panose="020B0809000000000000" pitchFamily="49" charset="-128"/>
              </a:rPr>
              <a:t>】</a:t>
            </a:r>
            <a:endParaRPr lang="ja-JP" altLang="en-US" sz="975" dirty="0">
              <a:solidFill>
                <a:schemeClr val="tx1"/>
              </a:solidFill>
              <a:latin typeface="FG角ｺﾞｼｯｸ体Ca-B" panose="020B0809000000000000" pitchFamily="49" charset="-128"/>
              <a:ea typeface="FG角ｺﾞｼｯｸ体Ca-B" panose="020B0809000000000000" pitchFamily="49" charset="-128"/>
            </a:endParaRPr>
          </a:p>
          <a:p>
            <a:r>
              <a:rPr lang="ja-JP" altLang="en-US" sz="975" dirty="0">
                <a:solidFill>
                  <a:schemeClr val="tx1"/>
                </a:solidFill>
                <a:latin typeface="FG角ｺﾞｼｯｸ体Ca-B" panose="020B0809000000000000" pitchFamily="49" charset="-128"/>
                <a:ea typeface="FG角ｺﾞｼｯｸ体Ca-B" panose="020B0809000000000000" pitchFamily="49" charset="-128"/>
              </a:rPr>
              <a:t>〇プール改修工事（滝沢東小）</a:t>
            </a:r>
            <a:r>
              <a:rPr lang="en-US" altLang="ja-JP" sz="975" dirty="0">
                <a:solidFill>
                  <a:srgbClr val="FF0000"/>
                </a:solidFill>
                <a:latin typeface="FG角ｺﾞｼｯｸ体Ca-B" panose="020B0809000000000000" pitchFamily="49" charset="-128"/>
                <a:ea typeface="FG角ｺﾞｼｯｸ体Ca-B" panose="020B0809000000000000" pitchFamily="49" charset="-128"/>
              </a:rPr>
              <a:t>【</a:t>
            </a:r>
            <a:r>
              <a:rPr lang="ja-JP" altLang="en-US" sz="975" dirty="0">
                <a:solidFill>
                  <a:srgbClr val="FF0000"/>
                </a:solidFill>
                <a:latin typeface="FG角ｺﾞｼｯｸ体Ca-B" panose="020B0809000000000000" pitchFamily="49" charset="-128"/>
                <a:ea typeface="FG角ｺﾞｼｯｸ体Ca-B" panose="020B0809000000000000" pitchFamily="49" charset="-128"/>
              </a:rPr>
              <a:t>新規</a:t>
            </a:r>
            <a:r>
              <a:rPr lang="en-US" altLang="ja-JP" sz="975" dirty="0">
                <a:solidFill>
                  <a:srgbClr val="FF0000"/>
                </a:solidFill>
                <a:latin typeface="FG角ｺﾞｼｯｸ体Ca-B" panose="020B0809000000000000" pitchFamily="49" charset="-128"/>
                <a:ea typeface="FG角ｺﾞｼｯｸ体Ca-B" panose="020B0809000000000000" pitchFamily="49" charset="-128"/>
              </a:rPr>
              <a:t>】</a:t>
            </a:r>
            <a:endParaRPr lang="ja-JP" altLang="en-US" sz="975" dirty="0">
              <a:solidFill>
                <a:schemeClr val="tx1"/>
              </a:solidFill>
              <a:latin typeface="FG角ｺﾞｼｯｸ体Ca-B" panose="020B0809000000000000" pitchFamily="49" charset="-128"/>
              <a:ea typeface="FG角ｺﾞｼｯｸ体Ca-B" panose="020B0809000000000000" pitchFamily="49" charset="-128"/>
            </a:endParaRPr>
          </a:p>
        </p:txBody>
      </p:sp>
      <p:grpSp>
        <p:nvGrpSpPr>
          <p:cNvPr id="31" name="グループ化 30">
            <a:extLst>
              <a:ext uri="{FF2B5EF4-FFF2-40B4-BE49-F238E27FC236}">
                <a16:creationId xmlns:a16="http://schemas.microsoft.com/office/drawing/2014/main" id="{346B992C-C2AC-B2AE-523F-315C677D94E0}"/>
              </a:ext>
            </a:extLst>
          </p:cNvPr>
          <p:cNvGrpSpPr/>
          <p:nvPr/>
        </p:nvGrpSpPr>
        <p:grpSpPr>
          <a:xfrm>
            <a:off x="383779" y="2946967"/>
            <a:ext cx="9241403" cy="384742"/>
            <a:chOff x="472342" y="963385"/>
            <a:chExt cx="11374035" cy="473529"/>
          </a:xfrm>
        </p:grpSpPr>
        <p:sp>
          <p:nvSpPr>
            <p:cNvPr id="32" name="正方形/長方形 31">
              <a:extLst>
                <a:ext uri="{FF2B5EF4-FFF2-40B4-BE49-F238E27FC236}">
                  <a16:creationId xmlns:a16="http://schemas.microsoft.com/office/drawing/2014/main" id="{ABC62B0A-5A5D-8910-CDC1-A8A9DAC3893A}"/>
                </a:ext>
              </a:extLst>
            </p:cNvPr>
            <p:cNvSpPr/>
            <p:nvPr/>
          </p:nvSpPr>
          <p:spPr>
            <a:xfrm>
              <a:off x="472342" y="968829"/>
              <a:ext cx="8932913" cy="468085"/>
            </a:xfrm>
            <a:prstGeom prst="rect">
              <a:avLst/>
            </a:prstGeom>
            <a:solidFill>
              <a:srgbClr val="48BB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950" dirty="0">
                  <a:latin typeface="FG角ｺﾞｼｯｸ体Ca-B" panose="020B0809000000000000" pitchFamily="49" charset="-128"/>
                  <a:ea typeface="FG角ｺﾞｼｯｸ体Ca-B" panose="020B0809000000000000" pitchFamily="49" charset="-128"/>
                </a:rPr>
                <a:t>２　小中学校校舎等改修事業（</a:t>
              </a:r>
              <a:r>
                <a:rPr lang="en-US" altLang="ja-JP" sz="1950" dirty="0">
                  <a:latin typeface="FG角ｺﾞｼｯｸ体Ca-B" panose="020B0809000000000000" pitchFamily="49" charset="-128"/>
                  <a:ea typeface="FG角ｺﾞｼｯｸ体Ca-B" panose="020B0809000000000000" pitchFamily="49" charset="-128"/>
                </a:rPr>
                <a:t>259,384</a:t>
              </a:r>
              <a:r>
                <a:rPr lang="ja-JP" altLang="en-US" sz="1950" dirty="0">
                  <a:latin typeface="FG角ｺﾞｼｯｸ体Ca-B" panose="020B0809000000000000" pitchFamily="49" charset="-128"/>
                  <a:ea typeface="FG角ｺﾞｼｯｸ体Ca-B" panose="020B0809000000000000" pitchFamily="49" charset="-128"/>
                </a:rPr>
                <a:t>千円）</a:t>
              </a:r>
              <a:endParaRPr lang="ja-JP" altLang="en-US" sz="1463" dirty="0">
                <a:solidFill>
                  <a:srgbClr val="FF0000"/>
                </a:solidFill>
                <a:latin typeface="FG角ｺﾞｼｯｸ体Ca-B" panose="020B0809000000000000" pitchFamily="49" charset="-128"/>
                <a:ea typeface="FG角ｺﾞｼｯｸ体Ca-B" panose="020B0809000000000000" pitchFamily="49" charset="-128"/>
              </a:endParaRPr>
            </a:p>
          </p:txBody>
        </p:sp>
        <p:sp>
          <p:nvSpPr>
            <p:cNvPr id="33" name="正方形/長方形 32">
              <a:extLst>
                <a:ext uri="{FF2B5EF4-FFF2-40B4-BE49-F238E27FC236}">
                  <a16:creationId xmlns:a16="http://schemas.microsoft.com/office/drawing/2014/main" id="{5ACEE2D5-650A-21AD-C31F-02B5C346C204}"/>
                </a:ext>
              </a:extLst>
            </p:cNvPr>
            <p:cNvSpPr/>
            <p:nvPr/>
          </p:nvSpPr>
          <p:spPr>
            <a:xfrm>
              <a:off x="9552214" y="963385"/>
              <a:ext cx="2294163" cy="468085"/>
            </a:xfrm>
            <a:prstGeom prst="rect">
              <a:avLst/>
            </a:prstGeom>
            <a:solidFill>
              <a:schemeClr val="bg1"/>
            </a:solidFill>
            <a:ln w="28575">
              <a:solidFill>
                <a:srgbClr val="48BB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25" dirty="0">
                  <a:solidFill>
                    <a:srgbClr val="48BB4F"/>
                  </a:solidFill>
                  <a:latin typeface="FG角ｺﾞｼｯｸ体Ca-B" panose="020B0809000000000000" pitchFamily="49" charset="-128"/>
                  <a:ea typeface="FG角ｺﾞｼｯｸ体Ca-B" panose="020B0809000000000000" pitchFamily="49" charset="-128"/>
                </a:rPr>
                <a:t>教育委員会</a:t>
              </a:r>
            </a:p>
          </p:txBody>
        </p:sp>
      </p:grpSp>
      <p:grpSp>
        <p:nvGrpSpPr>
          <p:cNvPr id="34" name="グループ化 33">
            <a:extLst>
              <a:ext uri="{FF2B5EF4-FFF2-40B4-BE49-F238E27FC236}">
                <a16:creationId xmlns:a16="http://schemas.microsoft.com/office/drawing/2014/main" id="{06AD901F-4D88-53D6-2147-A47F86FFE477}"/>
              </a:ext>
            </a:extLst>
          </p:cNvPr>
          <p:cNvGrpSpPr/>
          <p:nvPr/>
        </p:nvGrpSpPr>
        <p:grpSpPr>
          <a:xfrm>
            <a:off x="383778" y="4950278"/>
            <a:ext cx="4219859" cy="884466"/>
            <a:chOff x="472342" y="1556657"/>
            <a:chExt cx="5193672" cy="1088573"/>
          </a:xfrm>
        </p:grpSpPr>
        <p:sp>
          <p:nvSpPr>
            <p:cNvPr id="35" name="正方形/長方形 34">
              <a:extLst>
                <a:ext uri="{FF2B5EF4-FFF2-40B4-BE49-F238E27FC236}">
                  <a16:creationId xmlns:a16="http://schemas.microsoft.com/office/drawing/2014/main" id="{DF3366B7-628E-7342-830D-0C7AE06E6614}"/>
                </a:ext>
              </a:extLst>
            </p:cNvPr>
            <p:cNvSpPr/>
            <p:nvPr/>
          </p:nvSpPr>
          <p:spPr>
            <a:xfrm>
              <a:off x="472342" y="1556658"/>
              <a:ext cx="5193672" cy="1088572"/>
            </a:xfrm>
            <a:prstGeom prst="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ltLang="ja-JP" sz="894" dirty="0">
                <a:solidFill>
                  <a:schemeClr val="tx1"/>
                </a:solidFill>
                <a:latin typeface="FG角ｺﾞｼｯｸ体Ca-B" panose="020B0809000000000000" pitchFamily="49" charset="-128"/>
                <a:ea typeface="FG角ｺﾞｼｯｸ体Ca-B" panose="020B0809000000000000" pitchFamily="49" charset="-128"/>
              </a:endParaRPr>
            </a:p>
            <a:p>
              <a:r>
                <a:rPr lang="ja-JP" altLang="en-US" sz="975" dirty="0">
                  <a:solidFill>
                    <a:schemeClr val="tx1"/>
                  </a:solidFill>
                  <a:latin typeface="FG角ｺﾞｼｯｸ体Ca-B" panose="020B0809000000000000" pitchFamily="49" charset="-128"/>
                  <a:ea typeface="FG角ｺﾞｼｯｸ体Ca-B" panose="020B0809000000000000" pitchFamily="49" charset="-128"/>
                </a:rPr>
                <a:t>生涯学習推進計画（学びプランたきざわ）に基づき、大学や関係機関など多様な主体と連携・協働したリカレント教育を視野に入れ、「郷土を愛し未来を切り拓く力に満ちた人づくり」を目指します。</a:t>
              </a:r>
            </a:p>
          </p:txBody>
        </p:sp>
        <p:sp>
          <p:nvSpPr>
            <p:cNvPr id="36" name="正方形/長方形 35">
              <a:extLst>
                <a:ext uri="{FF2B5EF4-FFF2-40B4-BE49-F238E27FC236}">
                  <a16:creationId xmlns:a16="http://schemas.microsoft.com/office/drawing/2014/main" id="{05F19822-0F7E-67DF-D672-8633287D356E}"/>
                </a:ext>
              </a:extLst>
            </p:cNvPr>
            <p:cNvSpPr/>
            <p:nvPr/>
          </p:nvSpPr>
          <p:spPr>
            <a:xfrm>
              <a:off x="472342" y="1556657"/>
              <a:ext cx="1601387" cy="28847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894" dirty="0">
                  <a:solidFill>
                    <a:schemeClr val="tx1"/>
                  </a:solidFill>
                  <a:latin typeface="FG角ｺﾞｼｯｸ体Ca-B" panose="020B0809000000000000" pitchFamily="49" charset="-128"/>
                  <a:ea typeface="FG角ｺﾞｼｯｸ体Ca-B" panose="020B0809000000000000" pitchFamily="49" charset="-128"/>
                </a:rPr>
                <a:t>事業の意図やねらい</a:t>
              </a:r>
            </a:p>
          </p:txBody>
        </p:sp>
      </p:grpSp>
      <p:sp>
        <p:nvSpPr>
          <p:cNvPr id="37" name="正方形/長方形 36">
            <a:extLst>
              <a:ext uri="{FF2B5EF4-FFF2-40B4-BE49-F238E27FC236}">
                <a16:creationId xmlns:a16="http://schemas.microsoft.com/office/drawing/2014/main" id="{28F7E2EF-3B28-9E42-AD6E-11405A121CB8}"/>
              </a:ext>
            </a:extLst>
          </p:cNvPr>
          <p:cNvSpPr/>
          <p:nvPr/>
        </p:nvSpPr>
        <p:spPr>
          <a:xfrm>
            <a:off x="4736307" y="4950279"/>
            <a:ext cx="5041444" cy="8844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975" dirty="0">
                <a:solidFill>
                  <a:schemeClr val="tx1"/>
                </a:solidFill>
                <a:latin typeface="FG角ｺﾞｼｯｸ体Ca-B" panose="020B0809000000000000" pitchFamily="49" charset="-128"/>
                <a:ea typeface="FG角ｺﾞｼｯｸ体Ca-B" panose="020B0809000000000000" pitchFamily="49" charset="-128"/>
              </a:rPr>
              <a:t>（令和７年度の具体的な取組）</a:t>
            </a:r>
            <a:endParaRPr lang="en-US" altLang="ja-JP" sz="975" dirty="0">
              <a:solidFill>
                <a:schemeClr val="tx1"/>
              </a:solidFill>
              <a:latin typeface="FG角ｺﾞｼｯｸ体Ca-B" panose="020B0809000000000000" pitchFamily="49" charset="-128"/>
              <a:ea typeface="FG角ｺﾞｼｯｸ体Ca-B" panose="020B0809000000000000" pitchFamily="49" charset="-128"/>
            </a:endParaRPr>
          </a:p>
          <a:p>
            <a:r>
              <a:rPr lang="ja-JP" altLang="en-US" sz="975" dirty="0">
                <a:solidFill>
                  <a:schemeClr val="tx1"/>
                </a:solidFill>
                <a:latin typeface="FG角ｺﾞｼｯｸ体Ca-B" panose="020B0809000000000000" pitchFamily="49" charset="-128"/>
                <a:ea typeface="FG角ｺﾞｼｯｸ体Ca-B" panose="020B0809000000000000" pitchFamily="49" charset="-128"/>
              </a:rPr>
              <a:t>〇リカレント教育の推進及び大学や関係機関など多様な主体と連携した講座等の開催</a:t>
            </a:r>
          </a:p>
          <a:p>
            <a:r>
              <a:rPr lang="ja-JP" altLang="en-US" sz="975" dirty="0">
                <a:solidFill>
                  <a:schemeClr val="tx1"/>
                </a:solidFill>
                <a:latin typeface="FG角ｺﾞｼｯｸ体Ca-B" panose="020B0809000000000000" pitchFamily="49" charset="-128"/>
                <a:ea typeface="FG角ｺﾞｼｯｸ体Ca-B" panose="020B0809000000000000" pitchFamily="49" charset="-128"/>
              </a:rPr>
              <a:t>〇大学との連携によるＳＤＧｓセミナーの開催やテーマ別セミナーの検討</a:t>
            </a:r>
            <a:endParaRPr lang="en-US" altLang="ja-JP" sz="975" dirty="0">
              <a:solidFill>
                <a:schemeClr val="tx1"/>
              </a:solidFill>
              <a:latin typeface="FG角ｺﾞｼｯｸ体Ca-B" panose="020B0809000000000000" pitchFamily="49" charset="-128"/>
              <a:ea typeface="FG角ｺﾞｼｯｸ体Ca-B" panose="020B0809000000000000" pitchFamily="49" charset="-128"/>
            </a:endParaRPr>
          </a:p>
        </p:txBody>
      </p:sp>
      <p:grpSp>
        <p:nvGrpSpPr>
          <p:cNvPr id="38" name="グループ化 37">
            <a:extLst>
              <a:ext uri="{FF2B5EF4-FFF2-40B4-BE49-F238E27FC236}">
                <a16:creationId xmlns:a16="http://schemas.microsoft.com/office/drawing/2014/main" id="{EC70C102-94C6-435D-759E-C85E343866B4}"/>
              </a:ext>
            </a:extLst>
          </p:cNvPr>
          <p:cNvGrpSpPr/>
          <p:nvPr/>
        </p:nvGrpSpPr>
        <p:grpSpPr>
          <a:xfrm>
            <a:off x="383779" y="4468245"/>
            <a:ext cx="9241403" cy="384742"/>
            <a:chOff x="472342" y="963385"/>
            <a:chExt cx="11374035" cy="473529"/>
          </a:xfrm>
        </p:grpSpPr>
        <p:sp>
          <p:nvSpPr>
            <p:cNvPr id="39" name="正方形/長方形 38">
              <a:extLst>
                <a:ext uri="{FF2B5EF4-FFF2-40B4-BE49-F238E27FC236}">
                  <a16:creationId xmlns:a16="http://schemas.microsoft.com/office/drawing/2014/main" id="{53880885-C1E6-BCB2-C0BA-1C9184797B14}"/>
                </a:ext>
              </a:extLst>
            </p:cNvPr>
            <p:cNvSpPr/>
            <p:nvPr/>
          </p:nvSpPr>
          <p:spPr>
            <a:xfrm>
              <a:off x="472342" y="968829"/>
              <a:ext cx="8932913" cy="468085"/>
            </a:xfrm>
            <a:prstGeom prst="rect">
              <a:avLst/>
            </a:prstGeom>
            <a:solidFill>
              <a:srgbClr val="48BB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950" dirty="0">
                  <a:latin typeface="FG角ｺﾞｼｯｸ体Ca-B" panose="020B0809000000000000" pitchFamily="49" charset="-128"/>
                  <a:ea typeface="FG角ｺﾞｼｯｸ体Ca-B" panose="020B0809000000000000" pitchFamily="49" charset="-128"/>
                </a:rPr>
                <a:t>３　リカレント教育推進事業（</a:t>
              </a:r>
              <a:r>
                <a:rPr lang="en-US" altLang="ja-JP" sz="1950" dirty="0">
                  <a:latin typeface="FG角ｺﾞｼｯｸ体Ca-B" panose="020B0809000000000000" pitchFamily="49" charset="-128"/>
                  <a:ea typeface="FG角ｺﾞｼｯｸ体Ca-B" panose="020B0809000000000000" pitchFamily="49" charset="-128"/>
                </a:rPr>
                <a:t>437</a:t>
              </a:r>
              <a:r>
                <a:rPr lang="ja-JP" altLang="en-US" sz="1950" dirty="0">
                  <a:latin typeface="FG角ｺﾞｼｯｸ体Ca-B" panose="020B0809000000000000" pitchFamily="49" charset="-128"/>
                  <a:ea typeface="FG角ｺﾞｼｯｸ体Ca-B" panose="020B0809000000000000" pitchFamily="49" charset="-128"/>
                </a:rPr>
                <a:t>千円）</a:t>
              </a:r>
              <a:r>
                <a:rPr lang="en-US" altLang="ja-JP" sz="1950" dirty="0">
                  <a:solidFill>
                    <a:srgbClr val="FF0000"/>
                  </a:solidFill>
                  <a:latin typeface="FG角ｺﾞｼｯｸ体Ca-B" panose="020B0809000000000000" pitchFamily="49" charset="-128"/>
                  <a:ea typeface="FG角ｺﾞｼｯｸ体Ca-B" panose="020B0809000000000000" pitchFamily="49" charset="-128"/>
                </a:rPr>
                <a:t> </a:t>
              </a:r>
              <a:endParaRPr lang="ja-JP" altLang="en-US" sz="1463" dirty="0">
                <a:latin typeface="FG角ｺﾞｼｯｸ体Ca-B" panose="020B0809000000000000" pitchFamily="49" charset="-128"/>
                <a:ea typeface="FG角ｺﾞｼｯｸ体Ca-B" panose="020B0809000000000000" pitchFamily="49" charset="-128"/>
              </a:endParaRPr>
            </a:p>
          </p:txBody>
        </p:sp>
        <p:sp>
          <p:nvSpPr>
            <p:cNvPr id="40" name="正方形/長方形 39">
              <a:extLst>
                <a:ext uri="{FF2B5EF4-FFF2-40B4-BE49-F238E27FC236}">
                  <a16:creationId xmlns:a16="http://schemas.microsoft.com/office/drawing/2014/main" id="{0B0EB034-8680-0C6C-06F2-31FBE1A1CA81}"/>
                </a:ext>
              </a:extLst>
            </p:cNvPr>
            <p:cNvSpPr/>
            <p:nvPr/>
          </p:nvSpPr>
          <p:spPr>
            <a:xfrm>
              <a:off x="9552214" y="963385"/>
              <a:ext cx="2294163" cy="468085"/>
            </a:xfrm>
            <a:prstGeom prst="rect">
              <a:avLst/>
            </a:prstGeom>
            <a:solidFill>
              <a:schemeClr val="bg1"/>
            </a:solidFill>
            <a:ln w="28575">
              <a:solidFill>
                <a:srgbClr val="48BB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25" dirty="0">
                  <a:solidFill>
                    <a:srgbClr val="48BB4F"/>
                  </a:solidFill>
                  <a:latin typeface="FG角ｺﾞｼｯｸ体Ca-B" panose="020B0809000000000000" pitchFamily="49" charset="-128"/>
                  <a:ea typeface="FG角ｺﾞｼｯｸ体Ca-B" panose="020B0809000000000000" pitchFamily="49" charset="-128"/>
                </a:rPr>
                <a:t>教育委員会</a:t>
              </a:r>
            </a:p>
          </p:txBody>
        </p:sp>
      </p:grpSp>
    </p:spTree>
    <p:extLst>
      <p:ext uri="{BB962C8B-B14F-4D97-AF65-F5344CB8AC3E}">
        <p14:creationId xmlns:p14="http://schemas.microsoft.com/office/powerpoint/2010/main" val="4086829160"/>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916</TotalTime>
  <Words>3703</Words>
  <Application>Microsoft Office PowerPoint</Application>
  <PresentationFormat>A4 210 x 297 mm</PresentationFormat>
  <Paragraphs>440</Paragraphs>
  <Slides>13</Slides>
  <Notes>0</Notes>
  <HiddenSlides>0</HiddenSlides>
  <MMClips>0</MMClips>
  <ScaleCrop>false</ScaleCrop>
  <HeadingPairs>
    <vt:vector size="8" baseType="variant">
      <vt:variant>
        <vt:lpstr>使用されているフォント</vt:lpstr>
      </vt:variant>
      <vt:variant>
        <vt:i4>6</vt:i4>
      </vt:variant>
      <vt:variant>
        <vt:lpstr>テーマ</vt:lpstr>
      </vt:variant>
      <vt:variant>
        <vt:i4>1</vt:i4>
      </vt:variant>
      <vt:variant>
        <vt:lpstr>埋め込まれた OLE サーバー</vt:lpstr>
      </vt:variant>
      <vt:variant>
        <vt:i4>1</vt:i4>
      </vt:variant>
      <vt:variant>
        <vt:lpstr>スライド タイトル</vt:lpstr>
      </vt:variant>
      <vt:variant>
        <vt:i4>13</vt:i4>
      </vt:variant>
    </vt:vector>
  </HeadingPairs>
  <TitlesOfParts>
    <vt:vector size="21" baseType="lpstr">
      <vt:lpstr>BIZ UDPゴシック</vt:lpstr>
      <vt:lpstr>FG角ｺﾞｼｯｸ体Ca-B</vt:lpstr>
      <vt:lpstr>ＭＳ Ｐゴシック</vt:lpstr>
      <vt:lpstr>Arial</vt:lpstr>
      <vt:lpstr>Calibri</vt:lpstr>
      <vt:lpstr>Calibri Light</vt:lpstr>
      <vt:lpstr>Office テーマ</vt:lpstr>
      <vt:lpstr>Worksheet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ふ 福井  聡</dc:creator>
  <cp:lastModifiedBy>ふ 福井  聡</cp:lastModifiedBy>
  <cp:revision>15</cp:revision>
  <cp:lastPrinted>2025-02-20T01:54:53Z</cp:lastPrinted>
  <dcterms:created xsi:type="dcterms:W3CDTF">2025-02-19T01:15:21Z</dcterms:created>
  <dcterms:modified xsi:type="dcterms:W3CDTF">2025-02-21T06:02:27Z</dcterms:modified>
</cp:coreProperties>
</file>